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4" r:id="rId2"/>
    <p:sldId id="257" r:id="rId3"/>
    <p:sldId id="258" r:id="rId4"/>
    <p:sldId id="275" r:id="rId5"/>
    <p:sldId id="273" r:id="rId6"/>
    <p:sldId id="260" r:id="rId7"/>
    <p:sldId id="261" r:id="rId8"/>
    <p:sldId id="262" r:id="rId9"/>
    <p:sldId id="263" r:id="rId10"/>
    <p:sldId id="264" r:id="rId11"/>
    <p:sldId id="265" r:id="rId12"/>
    <p:sldId id="266" r:id="rId13"/>
    <p:sldId id="267" r:id="rId14"/>
    <p:sldId id="269" r:id="rId15"/>
    <p:sldId id="268" r:id="rId16"/>
    <p:sldId id="270" r:id="rId17"/>
    <p:sldId id="271"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866" autoAdjust="0"/>
  </p:normalViewPr>
  <p:slideViewPr>
    <p:cSldViewPr snapToGrid="0">
      <p:cViewPr varScale="1">
        <p:scale>
          <a:sx n="112" d="100"/>
          <a:sy n="112" d="100"/>
        </p:scale>
        <p:origin x="552" y="10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6" tIns="48328" rIns="96656" bIns="48328" rtlCol="0"/>
          <a:lstStyle>
            <a:lvl1pPr algn="l">
              <a:defRPr sz="1200"/>
            </a:lvl1pPr>
          </a:lstStyle>
          <a:p>
            <a:endParaRPr lang="en-US"/>
          </a:p>
        </p:txBody>
      </p:sp>
      <p:sp>
        <p:nvSpPr>
          <p:cNvPr id="3" name="Date Placeholder 2"/>
          <p:cNvSpPr>
            <a:spLocks noGrp="1"/>
          </p:cNvSpPr>
          <p:nvPr>
            <p:ph type="dt" idx="1"/>
          </p:nvPr>
        </p:nvSpPr>
        <p:spPr>
          <a:xfrm>
            <a:off x="4143588" y="0"/>
            <a:ext cx="3169920" cy="481728"/>
          </a:xfrm>
          <a:prstGeom prst="rect">
            <a:avLst/>
          </a:prstGeom>
        </p:spPr>
        <p:txBody>
          <a:bodyPr vert="horz" lIns="96656" tIns="48328" rIns="96656" bIns="48328" rtlCol="0"/>
          <a:lstStyle>
            <a:lvl1pPr algn="r">
              <a:defRPr sz="1200"/>
            </a:lvl1pPr>
          </a:lstStyle>
          <a:p>
            <a:fld id="{A13FFA58-956D-47E8-B224-3FAE36A42C2A}" type="datetimeFigureOut">
              <a:rPr lang="en-US" smtClean="0"/>
              <a:t>11/4/2016</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6" tIns="48328" rIns="96656" bIns="48328" rtlCol="0" anchor="ctr"/>
          <a:lstStyle/>
          <a:p>
            <a:endParaRPr lang="en-US"/>
          </a:p>
        </p:txBody>
      </p:sp>
      <p:sp>
        <p:nvSpPr>
          <p:cNvPr id="5" name="Notes Placeholder 4"/>
          <p:cNvSpPr>
            <a:spLocks noGrp="1"/>
          </p:cNvSpPr>
          <p:nvPr>
            <p:ph type="body" sz="quarter" idx="3"/>
          </p:nvPr>
        </p:nvSpPr>
        <p:spPr>
          <a:xfrm>
            <a:off x="731520" y="4620577"/>
            <a:ext cx="5852160" cy="3780472"/>
          </a:xfrm>
          <a:prstGeom prst="rect">
            <a:avLst/>
          </a:prstGeom>
        </p:spPr>
        <p:txBody>
          <a:bodyPr vert="horz" lIns="96656" tIns="48328" rIns="96656" bIns="4832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1727"/>
          </a:xfrm>
          <a:prstGeom prst="rect">
            <a:avLst/>
          </a:prstGeom>
        </p:spPr>
        <p:txBody>
          <a:bodyPr vert="horz" lIns="96656" tIns="48328" rIns="96656" bIns="48328"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6656" tIns="48328" rIns="96656" bIns="48328" rtlCol="0" anchor="b"/>
          <a:lstStyle>
            <a:lvl1pPr algn="r">
              <a:defRPr sz="1200"/>
            </a:lvl1pPr>
          </a:lstStyle>
          <a:p>
            <a:fld id="{C73823B4-2CD4-42F3-8E87-CE347C0DE8E6}" type="slidenum">
              <a:rPr lang="en-US" smtClean="0"/>
              <a:t>‹#›</a:t>
            </a:fld>
            <a:endParaRPr lang="en-US"/>
          </a:p>
        </p:txBody>
      </p:sp>
    </p:spTree>
    <p:extLst>
      <p:ext uri="{BB962C8B-B14F-4D97-AF65-F5344CB8AC3E}">
        <p14:creationId xmlns:p14="http://schemas.microsoft.com/office/powerpoint/2010/main" val="2388554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a:t>
            </a:fld>
            <a:endParaRPr lang="en-US"/>
          </a:p>
        </p:txBody>
      </p:sp>
    </p:spTree>
    <p:extLst>
      <p:ext uri="{BB962C8B-B14F-4D97-AF65-F5344CB8AC3E}">
        <p14:creationId xmlns:p14="http://schemas.microsoft.com/office/powerpoint/2010/main" val="1119866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10</a:t>
            </a:fld>
            <a:endParaRPr lang="en-US"/>
          </a:p>
        </p:txBody>
      </p:sp>
    </p:spTree>
    <p:extLst>
      <p:ext uri="{BB962C8B-B14F-4D97-AF65-F5344CB8AC3E}">
        <p14:creationId xmlns:p14="http://schemas.microsoft.com/office/powerpoint/2010/main" val="3210987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11</a:t>
            </a:fld>
            <a:endParaRPr lang="en-US"/>
          </a:p>
        </p:txBody>
      </p:sp>
    </p:spTree>
    <p:extLst>
      <p:ext uri="{BB962C8B-B14F-4D97-AF65-F5344CB8AC3E}">
        <p14:creationId xmlns:p14="http://schemas.microsoft.com/office/powerpoint/2010/main" val="2431753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12</a:t>
            </a:fld>
            <a:endParaRPr lang="en-US"/>
          </a:p>
        </p:txBody>
      </p:sp>
    </p:spTree>
    <p:extLst>
      <p:ext uri="{BB962C8B-B14F-4D97-AF65-F5344CB8AC3E}">
        <p14:creationId xmlns:p14="http://schemas.microsoft.com/office/powerpoint/2010/main" val="3687096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13</a:t>
            </a:fld>
            <a:endParaRPr lang="en-US"/>
          </a:p>
        </p:txBody>
      </p:sp>
    </p:spTree>
    <p:extLst>
      <p:ext uri="{BB962C8B-B14F-4D97-AF65-F5344CB8AC3E}">
        <p14:creationId xmlns:p14="http://schemas.microsoft.com/office/powerpoint/2010/main" val="4194537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14</a:t>
            </a:fld>
            <a:endParaRPr lang="en-US"/>
          </a:p>
        </p:txBody>
      </p:sp>
    </p:spTree>
    <p:extLst>
      <p:ext uri="{BB962C8B-B14F-4D97-AF65-F5344CB8AC3E}">
        <p14:creationId xmlns:p14="http://schemas.microsoft.com/office/powerpoint/2010/main" val="3200417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15</a:t>
            </a:fld>
            <a:endParaRPr lang="en-US"/>
          </a:p>
        </p:txBody>
      </p:sp>
    </p:spTree>
    <p:extLst>
      <p:ext uri="{BB962C8B-B14F-4D97-AF65-F5344CB8AC3E}">
        <p14:creationId xmlns:p14="http://schemas.microsoft.com/office/powerpoint/2010/main" val="1430883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16</a:t>
            </a:fld>
            <a:endParaRPr lang="en-US"/>
          </a:p>
        </p:txBody>
      </p:sp>
    </p:spTree>
    <p:extLst>
      <p:ext uri="{BB962C8B-B14F-4D97-AF65-F5344CB8AC3E}">
        <p14:creationId xmlns:p14="http://schemas.microsoft.com/office/powerpoint/2010/main" val="991698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17</a:t>
            </a:fld>
            <a:endParaRPr lang="en-US"/>
          </a:p>
        </p:txBody>
      </p:sp>
    </p:spTree>
    <p:extLst>
      <p:ext uri="{BB962C8B-B14F-4D97-AF65-F5344CB8AC3E}">
        <p14:creationId xmlns:p14="http://schemas.microsoft.com/office/powerpoint/2010/main" val="4034416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2</a:t>
            </a:fld>
            <a:endParaRPr lang="en-US"/>
          </a:p>
        </p:txBody>
      </p:sp>
    </p:spTree>
    <p:extLst>
      <p:ext uri="{BB962C8B-B14F-4D97-AF65-F5344CB8AC3E}">
        <p14:creationId xmlns:p14="http://schemas.microsoft.com/office/powerpoint/2010/main" val="1856765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3</a:t>
            </a:fld>
            <a:endParaRPr lang="en-US"/>
          </a:p>
        </p:txBody>
      </p:sp>
    </p:spTree>
    <p:extLst>
      <p:ext uri="{BB962C8B-B14F-4D97-AF65-F5344CB8AC3E}">
        <p14:creationId xmlns:p14="http://schemas.microsoft.com/office/powerpoint/2010/main" val="2734627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4</a:t>
            </a:fld>
            <a:endParaRPr lang="en-US"/>
          </a:p>
        </p:txBody>
      </p:sp>
    </p:spTree>
    <p:extLst>
      <p:ext uri="{BB962C8B-B14F-4D97-AF65-F5344CB8AC3E}">
        <p14:creationId xmlns:p14="http://schemas.microsoft.com/office/powerpoint/2010/main" val="1062266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5</a:t>
            </a:fld>
            <a:endParaRPr lang="en-US"/>
          </a:p>
        </p:txBody>
      </p:sp>
    </p:spTree>
    <p:extLst>
      <p:ext uri="{BB962C8B-B14F-4D97-AF65-F5344CB8AC3E}">
        <p14:creationId xmlns:p14="http://schemas.microsoft.com/office/powerpoint/2010/main" val="616011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6</a:t>
            </a:fld>
            <a:endParaRPr lang="en-US"/>
          </a:p>
        </p:txBody>
      </p:sp>
    </p:spTree>
    <p:extLst>
      <p:ext uri="{BB962C8B-B14F-4D97-AF65-F5344CB8AC3E}">
        <p14:creationId xmlns:p14="http://schemas.microsoft.com/office/powerpoint/2010/main" val="3156705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7</a:t>
            </a:fld>
            <a:endParaRPr lang="en-US"/>
          </a:p>
        </p:txBody>
      </p:sp>
    </p:spTree>
    <p:extLst>
      <p:ext uri="{BB962C8B-B14F-4D97-AF65-F5344CB8AC3E}">
        <p14:creationId xmlns:p14="http://schemas.microsoft.com/office/powerpoint/2010/main" val="448777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8</a:t>
            </a:fld>
            <a:endParaRPr lang="en-US"/>
          </a:p>
        </p:txBody>
      </p:sp>
    </p:spTree>
    <p:extLst>
      <p:ext uri="{BB962C8B-B14F-4D97-AF65-F5344CB8AC3E}">
        <p14:creationId xmlns:p14="http://schemas.microsoft.com/office/powerpoint/2010/main" val="1657465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3823B4-2CD4-42F3-8E87-CE347C0DE8E6}" type="slidenum">
              <a:rPr lang="en-US" smtClean="0"/>
              <a:t>9</a:t>
            </a:fld>
            <a:endParaRPr lang="en-US"/>
          </a:p>
        </p:txBody>
      </p:sp>
    </p:spTree>
    <p:extLst>
      <p:ext uri="{BB962C8B-B14F-4D97-AF65-F5344CB8AC3E}">
        <p14:creationId xmlns:p14="http://schemas.microsoft.com/office/powerpoint/2010/main" val="2676200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5FF901-A339-48AE-BF7C-9EEC820D62A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172664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5FF901-A339-48AE-BF7C-9EEC820D62A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166417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5FF901-A339-48AE-BF7C-9EEC820D62A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3850411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5FF901-A339-48AE-BF7C-9EEC820D62A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359590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5FF901-A339-48AE-BF7C-9EEC820D62A9}"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251485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5FF901-A339-48AE-BF7C-9EEC820D62A9}"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908253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5FF901-A339-48AE-BF7C-9EEC820D62A9}"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134345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Rectangle 5"/>
          <p:cNvSpPr/>
          <p:nvPr userDrawn="1"/>
        </p:nvSpPr>
        <p:spPr>
          <a:xfrm>
            <a:off x="2169587" y="6475648"/>
            <a:ext cx="8472687" cy="246221"/>
          </a:xfrm>
          <a:prstGeom prst="rect">
            <a:avLst/>
          </a:prstGeom>
        </p:spPr>
        <p:txBody>
          <a:bodyPr wrap="square">
            <a:spAutoFit/>
          </a:bodyPr>
          <a:lstStyle/>
          <a:p>
            <a:pPr marR="228600" algn="ctr">
              <a:lnSpc>
                <a:spcPts val="1200"/>
              </a:lnSpc>
              <a:spcBef>
                <a:spcPts val="565"/>
              </a:spcBef>
              <a:spcAft>
                <a:spcPts val="850"/>
              </a:spcAft>
              <a:tabLst>
                <a:tab pos="4680585" algn="l"/>
              </a:tabLst>
            </a:pPr>
            <a:r>
              <a:rPr lang="en-US" sz="800" b="0" dirty="0" smtClean="0">
                <a:solidFill>
                  <a:srgbClr val="262626"/>
                </a:solidFill>
                <a:effectLst/>
                <a:latin typeface="Verdana" panose="020B0604030504040204" pitchFamily="34" charset="0"/>
                <a:cs typeface="AvantGarde-CondDemi"/>
              </a:rPr>
              <a:t>Questions? </a:t>
            </a:r>
            <a:r>
              <a:rPr lang="en-US" sz="800" b="0" baseline="0" dirty="0" smtClean="0">
                <a:solidFill>
                  <a:srgbClr val="262626"/>
                </a:solidFill>
                <a:effectLst/>
                <a:latin typeface="Verdana" panose="020B0604030504040204" pitchFamily="34" charset="0"/>
                <a:cs typeface="AvantGarde-CondDemi"/>
              </a:rPr>
              <a:t>Contact </a:t>
            </a:r>
            <a:r>
              <a:rPr lang="en-US" sz="800" b="0" dirty="0" smtClean="0">
                <a:solidFill>
                  <a:srgbClr val="262626"/>
                </a:solidFill>
                <a:effectLst/>
                <a:latin typeface="Verdana" panose="020B0604030504040204" pitchFamily="34" charset="0"/>
                <a:cs typeface="AvantGarde-CondDemi"/>
              </a:rPr>
              <a:t>Travel Document Systems | 202.638.3800 | www.traveldocs.com | </a:t>
            </a:r>
            <a:r>
              <a:rPr lang="en-US" sz="800" b="0" i="0" dirty="0" smtClean="0">
                <a:solidFill>
                  <a:srgbClr val="262626"/>
                </a:solidFill>
                <a:effectLst/>
                <a:latin typeface="Verdana" panose="020B0604030504040204" pitchFamily="34" charset="0"/>
                <a:cs typeface="AvantGarde-CondDemi"/>
              </a:rPr>
              <a:t>Updated October 21, 2016 </a:t>
            </a:r>
            <a:endParaRPr lang="en-US" sz="900" b="0" i="0" dirty="0">
              <a:solidFill>
                <a:srgbClr val="262626"/>
              </a:solidFill>
              <a:effectLst/>
              <a:latin typeface="AvantGarde-CondDemi"/>
              <a:cs typeface="AvantGarde-CondDemi"/>
            </a:endParaRPr>
          </a:p>
        </p:txBody>
      </p:sp>
    </p:spTree>
    <p:extLst>
      <p:ext uri="{BB962C8B-B14F-4D97-AF65-F5344CB8AC3E}">
        <p14:creationId xmlns:p14="http://schemas.microsoft.com/office/powerpoint/2010/main" val="1553734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p:nvPr userDrawn="1"/>
        </p:nvPicPr>
        <p:blipFill rotWithShape="1">
          <a:blip r:embed="rId2" cstate="print">
            <a:extLst>
              <a:ext uri="{28A0092B-C50C-407E-A947-70E740481C1C}">
                <a14:useLocalDpi xmlns:a14="http://schemas.microsoft.com/office/drawing/2010/main" val="0"/>
              </a:ext>
            </a:extLst>
          </a:blip>
          <a:srcRect r="17403"/>
          <a:stretch/>
        </p:blipFill>
        <p:spPr>
          <a:xfrm>
            <a:off x="10194207" y="151185"/>
            <a:ext cx="1583690" cy="564432"/>
          </a:xfrm>
          <a:prstGeom prst="rect">
            <a:avLst/>
          </a:prstGeom>
        </p:spPr>
      </p:pic>
      <p:sp>
        <p:nvSpPr>
          <p:cNvPr id="6" name="Rectangle 5"/>
          <p:cNvSpPr/>
          <p:nvPr userDrawn="1"/>
        </p:nvSpPr>
        <p:spPr>
          <a:xfrm>
            <a:off x="2169587" y="6475648"/>
            <a:ext cx="8472687" cy="246221"/>
          </a:xfrm>
          <a:prstGeom prst="rect">
            <a:avLst/>
          </a:prstGeom>
        </p:spPr>
        <p:txBody>
          <a:bodyPr wrap="square">
            <a:spAutoFit/>
          </a:bodyPr>
          <a:lstStyle/>
          <a:p>
            <a:pPr marR="228600" algn="ctr">
              <a:lnSpc>
                <a:spcPts val="1200"/>
              </a:lnSpc>
              <a:spcBef>
                <a:spcPts val="565"/>
              </a:spcBef>
              <a:spcAft>
                <a:spcPts val="850"/>
              </a:spcAft>
              <a:tabLst>
                <a:tab pos="4680585" algn="l"/>
              </a:tabLst>
            </a:pPr>
            <a:r>
              <a:rPr lang="en-US" sz="800" b="0" dirty="0" smtClean="0">
                <a:solidFill>
                  <a:srgbClr val="262626"/>
                </a:solidFill>
                <a:effectLst/>
                <a:latin typeface="Verdana" panose="020B0604030504040204" pitchFamily="34" charset="0"/>
                <a:cs typeface="AvantGarde-CondDemi"/>
              </a:rPr>
              <a:t>Questions? </a:t>
            </a:r>
            <a:r>
              <a:rPr lang="en-US" sz="800" b="0" baseline="0" dirty="0" smtClean="0">
                <a:solidFill>
                  <a:srgbClr val="262626"/>
                </a:solidFill>
                <a:effectLst/>
                <a:latin typeface="Verdana" panose="020B0604030504040204" pitchFamily="34" charset="0"/>
                <a:cs typeface="AvantGarde-CondDemi"/>
              </a:rPr>
              <a:t>Contact </a:t>
            </a:r>
            <a:r>
              <a:rPr lang="en-US" sz="800" b="0" dirty="0" smtClean="0">
                <a:solidFill>
                  <a:srgbClr val="262626"/>
                </a:solidFill>
                <a:effectLst/>
                <a:latin typeface="Verdana" panose="020B0604030504040204" pitchFamily="34" charset="0"/>
                <a:cs typeface="AvantGarde-CondDemi"/>
              </a:rPr>
              <a:t>Travel Document Systems | 202.638.3800 | www.traveldocs.com | </a:t>
            </a:r>
            <a:r>
              <a:rPr lang="en-US" sz="800" b="0" i="0" dirty="0" smtClean="0">
                <a:solidFill>
                  <a:srgbClr val="262626"/>
                </a:solidFill>
                <a:effectLst/>
                <a:latin typeface="Verdana" panose="020B0604030504040204" pitchFamily="34" charset="0"/>
                <a:cs typeface="AvantGarde-CondDemi"/>
              </a:rPr>
              <a:t>Updated October 21, 2016 </a:t>
            </a:r>
            <a:endParaRPr lang="en-US" sz="900" b="0" i="0" dirty="0">
              <a:solidFill>
                <a:srgbClr val="262626"/>
              </a:solidFill>
              <a:effectLst/>
              <a:latin typeface="AvantGarde-CondDemi"/>
              <a:cs typeface="AvantGarde-CondDemi"/>
            </a:endParaRPr>
          </a:p>
        </p:txBody>
      </p:sp>
      <p:sp>
        <p:nvSpPr>
          <p:cNvPr id="7" name="Rectangle 6"/>
          <p:cNvSpPr/>
          <p:nvPr userDrawn="1"/>
        </p:nvSpPr>
        <p:spPr>
          <a:xfrm>
            <a:off x="912066" y="365263"/>
            <a:ext cx="5035033" cy="424732"/>
          </a:xfrm>
          <a:prstGeom prst="rect">
            <a:avLst/>
          </a:prstGeom>
        </p:spPr>
        <p:txBody>
          <a:bodyPr wrap="none">
            <a:spAutoFit/>
          </a:bodyPr>
          <a:lstStyle/>
          <a:p>
            <a:pPr>
              <a:lnSpc>
                <a:spcPct val="120000"/>
              </a:lnSpc>
            </a:pPr>
            <a:r>
              <a:rPr lang="en-US" cap="all" dirty="0" smtClean="0">
                <a:solidFill>
                  <a:srgbClr val="595959"/>
                </a:solidFill>
                <a:effectLst/>
                <a:latin typeface="Verdana" panose="020B0604030504040204" pitchFamily="34" charset="0"/>
                <a:ea typeface="MS Mincho"/>
                <a:cs typeface="AvantGarde-CondMedium"/>
              </a:rPr>
              <a:t>Duty Of Care</a:t>
            </a:r>
            <a:r>
              <a:rPr lang="en-US" cap="all" baseline="0" dirty="0" smtClean="0">
                <a:solidFill>
                  <a:srgbClr val="595959"/>
                </a:solidFill>
                <a:effectLst/>
                <a:latin typeface="Verdana" panose="020B0604030504040204" pitchFamily="34" charset="0"/>
                <a:ea typeface="MS Mincho"/>
                <a:cs typeface="AvantGarde-CondMedium"/>
              </a:rPr>
              <a:t>/</a:t>
            </a:r>
            <a:r>
              <a:rPr lang="en-US" cap="all" dirty="0" smtClean="0">
                <a:solidFill>
                  <a:srgbClr val="595959"/>
                </a:solidFill>
                <a:effectLst/>
                <a:latin typeface="Verdana" panose="020B0604030504040204" pitchFamily="34" charset="0"/>
                <a:ea typeface="MS Mincho"/>
                <a:cs typeface="AvantGarde-CondMedium"/>
              </a:rPr>
              <a:t>Travel risk checklist </a:t>
            </a:r>
            <a:endParaRPr lang="en-US" sz="1100" dirty="0">
              <a:solidFill>
                <a:srgbClr val="000000"/>
              </a:solidFill>
              <a:effectLst/>
              <a:latin typeface="TimesNewRomanPSMT"/>
              <a:ea typeface="MS Mincho"/>
              <a:cs typeface="TimesNewRomanPSMT"/>
            </a:endParaRPr>
          </a:p>
        </p:txBody>
      </p:sp>
      <p:grpSp>
        <p:nvGrpSpPr>
          <p:cNvPr id="8" name="Group 7"/>
          <p:cNvGrpSpPr/>
          <p:nvPr userDrawn="1"/>
        </p:nvGrpSpPr>
        <p:grpSpPr>
          <a:xfrm>
            <a:off x="395567" y="529235"/>
            <a:ext cx="473972" cy="128791"/>
            <a:chOff x="5705341" y="3722339"/>
            <a:chExt cx="631959" cy="171721"/>
          </a:xfrm>
          <a:solidFill>
            <a:schemeClr val="bg1">
              <a:lumMod val="75000"/>
            </a:schemeClr>
          </a:solidFill>
        </p:grpSpPr>
        <p:sp>
          <p:nvSpPr>
            <p:cNvPr id="9" name="Rectangle 8"/>
            <p:cNvSpPr/>
            <p:nvPr/>
          </p:nvSpPr>
          <p:spPr>
            <a:xfrm>
              <a:off x="5705341" y="3722341"/>
              <a:ext cx="171719" cy="171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0" name="Rectangle 9"/>
            <p:cNvSpPr/>
            <p:nvPr/>
          </p:nvSpPr>
          <p:spPr>
            <a:xfrm>
              <a:off x="5937160" y="3722340"/>
              <a:ext cx="171719" cy="171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1" name="Rectangle 10"/>
            <p:cNvSpPr/>
            <p:nvPr/>
          </p:nvSpPr>
          <p:spPr>
            <a:xfrm>
              <a:off x="6165581" y="3722339"/>
              <a:ext cx="171719" cy="171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grpSp>
      <p:pic>
        <p:nvPicPr>
          <p:cNvPr id="12" name="Pictur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r="17403"/>
          <a:stretch/>
        </p:blipFill>
        <p:spPr>
          <a:xfrm>
            <a:off x="10275461" y="70223"/>
            <a:ext cx="1584090" cy="645394"/>
          </a:xfrm>
          <a:prstGeom prst="rect">
            <a:avLst/>
          </a:prstGeom>
        </p:spPr>
      </p:pic>
    </p:spTree>
    <p:extLst>
      <p:ext uri="{BB962C8B-B14F-4D97-AF65-F5344CB8AC3E}">
        <p14:creationId xmlns:p14="http://schemas.microsoft.com/office/powerpoint/2010/main" val="4504950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5FF901-A339-48AE-BF7C-9EEC820D62A9}"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12606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5FF901-A339-48AE-BF7C-9EEC820D62A9}"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B2E64-EE70-44E3-9235-FE3A7E95B12D}" type="slidenum">
              <a:rPr lang="en-US" smtClean="0"/>
              <a:t>‹#›</a:t>
            </a:fld>
            <a:endParaRPr lang="en-US"/>
          </a:p>
        </p:txBody>
      </p:sp>
    </p:spTree>
    <p:extLst>
      <p:ext uri="{BB962C8B-B14F-4D97-AF65-F5344CB8AC3E}">
        <p14:creationId xmlns:p14="http://schemas.microsoft.com/office/powerpoint/2010/main" val="1032209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5FF901-A339-48AE-BF7C-9EEC820D62A9}" type="datetimeFigureOut">
              <a:rPr lang="en-US" smtClean="0"/>
              <a:t>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B2E64-EE70-44E3-9235-FE3A7E95B12D}" type="slidenum">
              <a:rPr lang="en-US" smtClean="0"/>
              <a:t>‹#›</a:t>
            </a:fld>
            <a:endParaRPr lang="en-US"/>
          </a:p>
        </p:txBody>
      </p:sp>
    </p:spTree>
    <p:extLst>
      <p:ext uri="{BB962C8B-B14F-4D97-AF65-F5344CB8AC3E}">
        <p14:creationId xmlns:p14="http://schemas.microsoft.com/office/powerpoint/2010/main" val="1094437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6129" y="647319"/>
            <a:ext cx="4370505" cy="714491"/>
          </a:xfrm>
          <a:prstGeom prst="rect">
            <a:avLst/>
          </a:prstGeom>
          <a:noFill/>
        </p:spPr>
        <p:txBody>
          <a:bodyPr wrap="square">
            <a:spAutoFit/>
          </a:bodyPr>
          <a:lstStyle/>
          <a:p>
            <a:r>
              <a:rPr lang="en-US" sz="1200" dirty="0">
                <a:latin typeface="Aller" panose="02000503030000020004" pitchFamily="2" charset="0"/>
                <a:ea typeface="Roboto" pitchFamily="2" charset="0"/>
                <a:cs typeface="Arial" panose="020B0604020202020204" pitchFamily="34" charset="0"/>
              </a:rPr>
              <a:t>Travel Document Systems, Inc. (TDS) is </a:t>
            </a:r>
            <a:r>
              <a:rPr lang="en-US" sz="1200" dirty="0" smtClean="0">
                <a:latin typeface="Aller" panose="02000503030000020004" pitchFamily="2" charset="0"/>
                <a:ea typeface="Roboto" pitchFamily="2" charset="0"/>
                <a:cs typeface="Arial" panose="020B0604020202020204" pitchFamily="34" charset="0"/>
              </a:rPr>
              <a:t>a family owned and operated </a:t>
            </a:r>
            <a:r>
              <a:rPr lang="en-US" sz="1200" dirty="0">
                <a:latin typeface="Aller" panose="02000503030000020004" pitchFamily="2" charset="0"/>
                <a:ea typeface="Roboto" pitchFamily="2" charset="0"/>
                <a:cs typeface="Arial" panose="020B0604020202020204" pitchFamily="34" charset="0"/>
              </a:rPr>
              <a:t>leading visa and passport processing agency</a:t>
            </a:r>
          </a:p>
          <a:p>
            <a:endParaRPr lang="en-US" sz="443" dirty="0">
              <a:solidFill>
                <a:schemeClr val="bg1">
                  <a:lumMod val="75000"/>
                </a:schemeClr>
              </a:solidFill>
              <a:latin typeface="Aller" panose="02000503030000020004" pitchFamily="2" charset="0"/>
              <a:ea typeface="Roboto" pitchFamily="2" charset="0"/>
              <a:cs typeface="Arial" panose="020B0604020202020204" pitchFamily="34" charset="0"/>
            </a:endParaRPr>
          </a:p>
        </p:txBody>
      </p:sp>
      <p:grpSp>
        <p:nvGrpSpPr>
          <p:cNvPr id="5" name="Group 4"/>
          <p:cNvGrpSpPr/>
          <p:nvPr/>
        </p:nvGrpSpPr>
        <p:grpSpPr>
          <a:xfrm>
            <a:off x="379519" y="477190"/>
            <a:ext cx="266609" cy="72445"/>
            <a:chOff x="5705341" y="3722339"/>
            <a:chExt cx="631959" cy="171721"/>
          </a:xfrm>
          <a:solidFill>
            <a:schemeClr val="bg1">
              <a:lumMod val="75000"/>
            </a:schemeClr>
          </a:solidFill>
        </p:grpSpPr>
        <p:sp>
          <p:nvSpPr>
            <p:cNvPr id="6" name="Rectangle 5"/>
            <p:cNvSpPr/>
            <p:nvPr/>
          </p:nvSpPr>
          <p:spPr>
            <a:xfrm>
              <a:off x="5705341" y="3722341"/>
              <a:ext cx="171719" cy="171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p>
          </p:txBody>
        </p:sp>
        <p:sp>
          <p:nvSpPr>
            <p:cNvPr id="7" name="Rectangle 6"/>
            <p:cNvSpPr/>
            <p:nvPr/>
          </p:nvSpPr>
          <p:spPr>
            <a:xfrm>
              <a:off x="5937160" y="3722340"/>
              <a:ext cx="171719" cy="171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p>
          </p:txBody>
        </p:sp>
        <p:sp>
          <p:nvSpPr>
            <p:cNvPr id="8" name="Rectangle 7"/>
            <p:cNvSpPr/>
            <p:nvPr/>
          </p:nvSpPr>
          <p:spPr>
            <a:xfrm>
              <a:off x="6165581" y="3722339"/>
              <a:ext cx="171719" cy="171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p>
          </p:txBody>
        </p:sp>
      </p:grpSp>
      <p:sp>
        <p:nvSpPr>
          <p:cNvPr id="9" name="TextBox 8"/>
          <p:cNvSpPr txBox="1"/>
          <p:nvPr/>
        </p:nvSpPr>
        <p:spPr>
          <a:xfrm>
            <a:off x="646127" y="373339"/>
            <a:ext cx="3954114" cy="369332"/>
          </a:xfrm>
          <a:prstGeom prst="rect">
            <a:avLst/>
          </a:prstGeom>
          <a:noFill/>
        </p:spPr>
        <p:txBody>
          <a:bodyPr wrap="square" rtlCol="0">
            <a:spAutoFit/>
          </a:bodyPr>
          <a:lstStyle/>
          <a:p>
            <a:r>
              <a:rPr lang="en-US" dirty="0">
                <a:latin typeface="Aller" panose="02000503030000020004" pitchFamily="2" charset="0"/>
              </a:rPr>
              <a:t>Travel </a:t>
            </a:r>
            <a:r>
              <a:rPr lang="en-US" dirty="0" smtClean="0">
                <a:latin typeface="Aller" panose="02000503030000020004" pitchFamily="2" charset="0"/>
              </a:rPr>
              <a:t>Document Systems, Inc</a:t>
            </a:r>
            <a:endParaRPr lang="bg-BG" dirty="0">
              <a:latin typeface="Aller" panose="02000503030000020004" pitchFamily="2" charset="0"/>
            </a:endParaRPr>
          </a:p>
        </p:txBody>
      </p:sp>
      <p:sp>
        <p:nvSpPr>
          <p:cNvPr id="10" name="Rectangle 9"/>
          <p:cNvSpPr/>
          <p:nvPr/>
        </p:nvSpPr>
        <p:spPr>
          <a:xfrm>
            <a:off x="646129" y="647319"/>
            <a:ext cx="4370505" cy="714491"/>
          </a:xfrm>
          <a:prstGeom prst="rect">
            <a:avLst/>
          </a:prstGeom>
          <a:noFill/>
        </p:spPr>
        <p:txBody>
          <a:bodyPr wrap="square">
            <a:spAutoFit/>
          </a:bodyPr>
          <a:lstStyle/>
          <a:p>
            <a:r>
              <a:rPr lang="en-US" sz="1200" dirty="0">
                <a:latin typeface="Aller" panose="02000503030000020004" pitchFamily="2" charset="0"/>
                <a:ea typeface="Roboto" pitchFamily="2" charset="0"/>
                <a:cs typeface="Arial" panose="020B0604020202020204" pitchFamily="34" charset="0"/>
              </a:rPr>
              <a:t>Travel Document Systems, Inc. (TDS) is </a:t>
            </a:r>
            <a:r>
              <a:rPr lang="en-US" sz="1200" dirty="0" smtClean="0">
                <a:latin typeface="Aller" panose="02000503030000020004" pitchFamily="2" charset="0"/>
                <a:ea typeface="Roboto" pitchFamily="2" charset="0"/>
                <a:cs typeface="Arial" panose="020B0604020202020204" pitchFamily="34" charset="0"/>
              </a:rPr>
              <a:t>a family owned and operated </a:t>
            </a:r>
            <a:r>
              <a:rPr lang="en-US" sz="1200" dirty="0">
                <a:latin typeface="Aller" panose="02000503030000020004" pitchFamily="2" charset="0"/>
                <a:ea typeface="Roboto" pitchFamily="2" charset="0"/>
                <a:cs typeface="Arial" panose="020B0604020202020204" pitchFamily="34" charset="0"/>
              </a:rPr>
              <a:t>leading visa and passport processing agency</a:t>
            </a:r>
          </a:p>
          <a:p>
            <a:endParaRPr lang="en-US" sz="443" dirty="0">
              <a:solidFill>
                <a:schemeClr val="bg1">
                  <a:lumMod val="75000"/>
                </a:schemeClr>
              </a:solidFill>
              <a:latin typeface="Aller" panose="02000503030000020004" pitchFamily="2" charset="0"/>
              <a:ea typeface="Roboto" pitchFamily="2" charset="0"/>
              <a:cs typeface="Arial" panose="020B0604020202020204" pitchFamily="34" charset="0"/>
            </a:endParaRPr>
          </a:p>
        </p:txBody>
      </p:sp>
      <p:grpSp>
        <p:nvGrpSpPr>
          <p:cNvPr id="11" name="Group 10"/>
          <p:cNvGrpSpPr/>
          <p:nvPr/>
        </p:nvGrpSpPr>
        <p:grpSpPr>
          <a:xfrm>
            <a:off x="379519" y="477190"/>
            <a:ext cx="266609" cy="72445"/>
            <a:chOff x="5705341" y="3722339"/>
            <a:chExt cx="631959" cy="171721"/>
          </a:xfrm>
          <a:solidFill>
            <a:schemeClr val="bg1">
              <a:lumMod val="75000"/>
            </a:schemeClr>
          </a:solidFill>
        </p:grpSpPr>
        <p:sp>
          <p:nvSpPr>
            <p:cNvPr id="12" name="Rectangle 11"/>
            <p:cNvSpPr/>
            <p:nvPr/>
          </p:nvSpPr>
          <p:spPr>
            <a:xfrm>
              <a:off x="5705341" y="3722341"/>
              <a:ext cx="171719" cy="171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p>
          </p:txBody>
        </p:sp>
        <p:sp>
          <p:nvSpPr>
            <p:cNvPr id="13" name="Rectangle 12"/>
            <p:cNvSpPr/>
            <p:nvPr/>
          </p:nvSpPr>
          <p:spPr>
            <a:xfrm>
              <a:off x="5937160" y="3722340"/>
              <a:ext cx="171719" cy="171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p>
          </p:txBody>
        </p:sp>
        <p:sp>
          <p:nvSpPr>
            <p:cNvPr id="14" name="Rectangle 13"/>
            <p:cNvSpPr/>
            <p:nvPr/>
          </p:nvSpPr>
          <p:spPr>
            <a:xfrm>
              <a:off x="6165581" y="3722339"/>
              <a:ext cx="171719" cy="171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p>
          </p:txBody>
        </p:sp>
      </p:grpSp>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r="17403"/>
          <a:stretch/>
        </p:blipFill>
        <p:spPr>
          <a:xfrm>
            <a:off x="10259133" y="189713"/>
            <a:ext cx="1584090" cy="645394"/>
          </a:xfrm>
          <a:prstGeom prst="rect">
            <a:avLst/>
          </a:prstGeom>
        </p:spPr>
      </p:pic>
      <p:sp>
        <p:nvSpPr>
          <p:cNvPr id="16" name="TextBox 15"/>
          <p:cNvSpPr txBox="1"/>
          <p:nvPr/>
        </p:nvSpPr>
        <p:spPr>
          <a:xfrm>
            <a:off x="10241761" y="869713"/>
            <a:ext cx="1687065" cy="461665"/>
          </a:xfrm>
          <a:prstGeom prst="rect">
            <a:avLst/>
          </a:prstGeom>
          <a:noFill/>
        </p:spPr>
        <p:txBody>
          <a:bodyPr wrap="none" rtlCol="0">
            <a:spAutoFit/>
          </a:bodyPr>
          <a:lstStyle/>
          <a:p>
            <a:pPr algn="ctr"/>
            <a:r>
              <a:rPr lang="en-US" sz="1200" dirty="0" smtClean="0">
                <a:latin typeface="Aller" panose="02000503030000020004" pitchFamily="2" charset="0"/>
                <a:ea typeface="Roboto" pitchFamily="2" charset="0"/>
                <a:cs typeface="Arial" panose="020B0604020202020204" pitchFamily="34" charset="0"/>
              </a:rPr>
              <a:t>www.traveldocs.com</a:t>
            </a:r>
          </a:p>
          <a:p>
            <a:pPr algn="ctr"/>
            <a:r>
              <a:rPr lang="en-US" sz="1200" dirty="0" smtClean="0">
                <a:latin typeface="Aller" panose="02000503030000020004" pitchFamily="2" charset="0"/>
                <a:ea typeface="Roboto" pitchFamily="2" charset="0"/>
                <a:cs typeface="Arial" panose="020B0604020202020204" pitchFamily="34" charset="0"/>
              </a:rPr>
              <a:t>202.638.3800</a:t>
            </a:r>
            <a:endParaRPr lang="en-US" sz="1200" dirty="0">
              <a:latin typeface="Aller" panose="02000503030000020004" pitchFamily="2" charset="0"/>
              <a:ea typeface="Roboto" pitchFamily="2" charset="0"/>
              <a:cs typeface="Arial" panose="020B0604020202020204" pitchFamily="34" charset="0"/>
            </a:endParaRPr>
          </a:p>
        </p:txBody>
      </p:sp>
      <p:sp>
        <p:nvSpPr>
          <p:cNvPr id="17" name="Rectangle 16"/>
          <p:cNvSpPr/>
          <p:nvPr/>
        </p:nvSpPr>
        <p:spPr>
          <a:xfrm>
            <a:off x="-2909" y="1396416"/>
            <a:ext cx="12194909" cy="904022"/>
          </a:xfrm>
          <a:prstGeom prst="rect">
            <a:avLst/>
          </a:prstGeom>
          <a:solidFill>
            <a:schemeClr val="bg1">
              <a:lumMod val="9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Aller" panose="02000503030000020004" pitchFamily="2" charset="0"/>
              </a:rPr>
              <a:t>F</a:t>
            </a:r>
            <a:r>
              <a:rPr lang="en-US" sz="1200" dirty="0" smtClean="0">
                <a:solidFill>
                  <a:schemeClr val="tx1">
                    <a:lumMod val="65000"/>
                    <a:lumOff val="35000"/>
                  </a:schemeClr>
                </a:solidFill>
                <a:latin typeface="Aller" panose="02000503030000020004" pitchFamily="2" charset="0"/>
              </a:rPr>
              <a:t>or more than 30 years TDS has served travel professionals, as well as corporate and individual international document expediting needs. </a:t>
            </a:r>
          </a:p>
          <a:p>
            <a:pPr algn="ctr"/>
            <a:endParaRPr lang="en-US" sz="1200" dirty="0" smtClean="0">
              <a:solidFill>
                <a:schemeClr val="tx1">
                  <a:lumMod val="65000"/>
                  <a:lumOff val="35000"/>
                </a:schemeClr>
              </a:solidFill>
              <a:latin typeface="Aller" panose="02000503030000020004" pitchFamily="2" charset="0"/>
            </a:endParaRPr>
          </a:p>
          <a:p>
            <a:pPr algn="ctr"/>
            <a:r>
              <a:rPr lang="en-US" sz="1200" dirty="0" smtClean="0">
                <a:solidFill>
                  <a:schemeClr val="tx1">
                    <a:lumMod val="65000"/>
                    <a:lumOff val="35000"/>
                  </a:schemeClr>
                </a:solidFill>
                <a:latin typeface="Aller" panose="02000503030000020004" pitchFamily="2" charset="0"/>
              </a:rPr>
              <a:t>We are your "</a:t>
            </a:r>
            <a:r>
              <a:rPr lang="en-US" sz="1200" b="1" dirty="0" smtClean="0">
                <a:solidFill>
                  <a:schemeClr val="accent5">
                    <a:lumMod val="75000"/>
                  </a:schemeClr>
                </a:solidFill>
                <a:latin typeface="Aller" panose="02000503030000020004" pitchFamily="2" charset="0"/>
              </a:rPr>
              <a:t>Portal to the World</a:t>
            </a:r>
            <a:r>
              <a:rPr lang="en-US" sz="1200" dirty="0" smtClean="0">
                <a:solidFill>
                  <a:schemeClr val="tx1">
                    <a:lumMod val="65000"/>
                    <a:lumOff val="35000"/>
                  </a:schemeClr>
                </a:solidFill>
                <a:latin typeface="Aller" panose="02000503030000020004" pitchFamily="2" charset="0"/>
              </a:rPr>
              <a:t>“, expediting business and tourist visas and U.S. passports in as little as 24 hours. </a:t>
            </a:r>
            <a:endParaRPr lang="en-US" sz="1200" dirty="0">
              <a:solidFill>
                <a:schemeClr val="tx1">
                  <a:lumMod val="65000"/>
                  <a:lumOff val="35000"/>
                </a:schemeClr>
              </a:solidFill>
              <a:latin typeface="Aller" panose="02000503030000020004" pitchFamily="2" charset="0"/>
            </a:endParaRPr>
          </a:p>
        </p:txBody>
      </p:sp>
      <p:sp>
        <p:nvSpPr>
          <p:cNvPr id="18" name="Rectangle 17"/>
          <p:cNvSpPr/>
          <p:nvPr/>
        </p:nvSpPr>
        <p:spPr>
          <a:xfrm>
            <a:off x="609906" y="2449426"/>
            <a:ext cx="11233317" cy="1938992"/>
          </a:xfrm>
          <a:prstGeom prst="rect">
            <a:avLst/>
          </a:prstGeom>
          <a:noFill/>
        </p:spPr>
        <p:txBody>
          <a:bodyPr wrap="square">
            <a:spAutoFit/>
          </a:bodyPr>
          <a:lstStyle/>
          <a:p>
            <a:r>
              <a:rPr lang="en-US" sz="1200" dirty="0">
                <a:latin typeface="Aller" panose="02000503030000020004" pitchFamily="2" charset="0"/>
                <a:ea typeface="Roboto" pitchFamily="2" charset="0"/>
                <a:cs typeface="Arial" panose="020B0604020202020204" pitchFamily="34" charset="0"/>
              </a:rPr>
              <a:t>Successful organizations take the necessary steps to protect their international travelers and assignees</a:t>
            </a:r>
            <a:r>
              <a:rPr lang="en-US" sz="1200" dirty="0" smtClean="0">
                <a:latin typeface="Aller" panose="02000503030000020004" pitchFamily="2" charset="0"/>
                <a:ea typeface="Roboto" pitchFamily="2" charset="0"/>
                <a:cs typeface="Arial" panose="020B0604020202020204" pitchFamily="34" charset="0"/>
              </a:rPr>
              <a:t>. This includes having a comprehensive travel risk assessment checklist on file. </a:t>
            </a:r>
          </a:p>
          <a:p>
            <a:endParaRPr lang="en-US" sz="1200" dirty="0">
              <a:latin typeface="Aller" panose="02000503030000020004" pitchFamily="2" charset="0"/>
              <a:ea typeface="Roboto" pitchFamily="2" charset="0"/>
              <a:cs typeface="Arial" panose="020B0604020202020204" pitchFamily="34" charset="0"/>
            </a:endParaRPr>
          </a:p>
          <a:p>
            <a:r>
              <a:rPr lang="en-US" sz="1200" dirty="0" smtClean="0">
                <a:latin typeface="Aller" panose="02000503030000020004" pitchFamily="2" charset="0"/>
                <a:ea typeface="Roboto" pitchFamily="2" charset="0"/>
                <a:cs typeface="Arial" panose="020B0604020202020204" pitchFamily="34" charset="0"/>
              </a:rPr>
              <a:t>TDS recommends clients work with their legal and risk assessment departments to develop a checklist specific to their business and/or industry. Ensuring employee safety in today’s world is a high priority – don’t be the last to understand your: </a:t>
            </a:r>
          </a:p>
          <a:p>
            <a:endParaRPr lang="en-US" sz="1200" dirty="0">
              <a:latin typeface="Aller" panose="02000503030000020004" pitchFamily="2" charset="0"/>
              <a:ea typeface="Roboto" pitchFamily="2" charset="0"/>
              <a:cs typeface="Arial" panose="020B0604020202020204" pitchFamily="34" charset="0"/>
            </a:endParaRPr>
          </a:p>
          <a:p>
            <a:pPr marL="171450" indent="-171450">
              <a:buClr>
                <a:schemeClr val="accent5">
                  <a:lumMod val="75000"/>
                </a:schemeClr>
              </a:buClr>
              <a:buSzPct val="65000"/>
              <a:buFont typeface="Wingdings" panose="05000000000000000000" pitchFamily="2" charset="2"/>
              <a:buChar char="Ø"/>
            </a:pPr>
            <a:r>
              <a:rPr lang="en-US" sz="1200" dirty="0" smtClean="0">
                <a:latin typeface="Aller" panose="02000503030000020004" pitchFamily="2" charset="0"/>
                <a:ea typeface="Roboto" pitchFamily="2" charset="0"/>
                <a:cs typeface="Arial" panose="020B0604020202020204" pitchFamily="34" charset="0"/>
              </a:rPr>
              <a:t>Travel Plan</a:t>
            </a:r>
            <a:endParaRPr lang="en-US" sz="1200" dirty="0">
              <a:latin typeface="Aller" panose="02000503030000020004" pitchFamily="2" charset="0"/>
              <a:ea typeface="Roboto" pitchFamily="2" charset="0"/>
              <a:cs typeface="Arial" panose="020B0604020202020204" pitchFamily="34" charset="0"/>
            </a:endParaRPr>
          </a:p>
          <a:p>
            <a:pPr marL="171450" indent="-171450">
              <a:buClr>
                <a:schemeClr val="accent5">
                  <a:lumMod val="75000"/>
                </a:schemeClr>
              </a:buClr>
              <a:buSzPct val="65000"/>
              <a:buFont typeface="Wingdings" panose="05000000000000000000" pitchFamily="2" charset="2"/>
              <a:buChar char="Ø"/>
            </a:pPr>
            <a:r>
              <a:rPr lang="en-US" sz="1200" dirty="0" smtClean="0">
                <a:latin typeface="Aller" panose="02000503030000020004" pitchFamily="2" charset="0"/>
                <a:ea typeface="Roboto" pitchFamily="2" charset="0"/>
                <a:cs typeface="Arial" panose="020B0604020202020204" pitchFamily="34" charset="0"/>
              </a:rPr>
              <a:t>Exposure</a:t>
            </a:r>
            <a:endParaRPr lang="en-US" sz="1200" dirty="0">
              <a:latin typeface="Aller" panose="02000503030000020004" pitchFamily="2" charset="0"/>
              <a:ea typeface="Roboto" pitchFamily="2" charset="0"/>
              <a:cs typeface="Arial" panose="020B0604020202020204" pitchFamily="34" charset="0"/>
            </a:endParaRPr>
          </a:p>
          <a:p>
            <a:pPr marL="171450" indent="-171450">
              <a:buClr>
                <a:schemeClr val="accent5">
                  <a:lumMod val="75000"/>
                </a:schemeClr>
              </a:buClr>
              <a:buSzPct val="65000"/>
              <a:buFont typeface="Wingdings" panose="05000000000000000000" pitchFamily="2" charset="2"/>
              <a:buChar char="Ø"/>
            </a:pPr>
            <a:r>
              <a:rPr lang="en-US" sz="1200" dirty="0" smtClean="0">
                <a:latin typeface="Aller" panose="02000503030000020004" pitchFamily="2" charset="0"/>
                <a:ea typeface="Roboto" pitchFamily="2" charset="0"/>
                <a:cs typeface="Arial" panose="020B0604020202020204" pitchFamily="34" charset="0"/>
              </a:rPr>
              <a:t>Knowledge </a:t>
            </a:r>
            <a:r>
              <a:rPr lang="en-US" sz="1200" dirty="0">
                <a:latin typeface="Aller" panose="02000503030000020004" pitchFamily="2" charset="0"/>
                <a:ea typeface="Roboto" pitchFamily="2" charset="0"/>
                <a:cs typeface="Arial" panose="020B0604020202020204" pitchFamily="34" charset="0"/>
              </a:rPr>
              <a:t>Base </a:t>
            </a:r>
          </a:p>
          <a:p>
            <a:pPr marL="171450" indent="-171450">
              <a:buClr>
                <a:schemeClr val="accent5">
                  <a:lumMod val="75000"/>
                </a:schemeClr>
              </a:buClr>
              <a:buSzPct val="65000"/>
              <a:buFont typeface="Wingdings" panose="05000000000000000000" pitchFamily="2" charset="2"/>
              <a:buChar char="Ø"/>
            </a:pPr>
            <a:r>
              <a:rPr lang="en-US" sz="1200" dirty="0" smtClean="0">
                <a:latin typeface="Aller" panose="02000503030000020004" pitchFamily="2" charset="0"/>
                <a:ea typeface="Roboto" pitchFamily="2" charset="0"/>
                <a:cs typeface="Arial" panose="020B0604020202020204" pitchFamily="34" charset="0"/>
              </a:rPr>
              <a:t>Technology</a:t>
            </a:r>
            <a:endParaRPr lang="en-US" sz="1200" dirty="0">
              <a:latin typeface="Aller" panose="02000503030000020004" pitchFamily="2" charset="0"/>
              <a:ea typeface="Roboto" pitchFamily="2" charset="0"/>
              <a:cs typeface="Arial" panose="020B0604020202020204" pitchFamily="34" charset="0"/>
            </a:endParaRPr>
          </a:p>
        </p:txBody>
      </p:sp>
      <p:sp>
        <p:nvSpPr>
          <p:cNvPr id="19" name="Rectangle 18"/>
          <p:cNvSpPr/>
          <p:nvPr/>
        </p:nvSpPr>
        <p:spPr>
          <a:xfrm>
            <a:off x="0" y="4753303"/>
            <a:ext cx="12192000" cy="2104697"/>
          </a:xfrm>
          <a:prstGeom prst="rect">
            <a:avLst/>
          </a:prstGeom>
          <a:solidFill>
            <a:schemeClr val="accent1">
              <a:lumMod val="20000"/>
              <a:lumOff val="8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p>
        </p:txBody>
      </p:sp>
      <p:sp>
        <p:nvSpPr>
          <p:cNvPr id="21" name="Chevron 20"/>
          <p:cNvSpPr/>
          <p:nvPr/>
        </p:nvSpPr>
        <p:spPr>
          <a:xfrm rot="5400000">
            <a:off x="1046149" y="4408279"/>
            <a:ext cx="507108" cy="1293120"/>
          </a:xfrm>
          <a:prstGeom prst="chevron">
            <a:avLst/>
          </a:prstGeom>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solidFill>
                <a:schemeClr val="tx1"/>
              </a:solidFill>
            </a:endParaRPr>
          </a:p>
        </p:txBody>
      </p:sp>
      <p:sp>
        <p:nvSpPr>
          <p:cNvPr id="22" name="Chevron 21"/>
          <p:cNvSpPr/>
          <p:nvPr/>
        </p:nvSpPr>
        <p:spPr>
          <a:xfrm rot="5400000">
            <a:off x="1046149" y="4882816"/>
            <a:ext cx="507108" cy="1293120"/>
          </a:xfrm>
          <a:prstGeom prst="chevron">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solidFill>
                <a:schemeClr val="tx1"/>
              </a:solidFill>
            </a:endParaRPr>
          </a:p>
        </p:txBody>
      </p:sp>
      <p:sp>
        <p:nvSpPr>
          <p:cNvPr id="23" name="Chevron 22"/>
          <p:cNvSpPr/>
          <p:nvPr/>
        </p:nvSpPr>
        <p:spPr>
          <a:xfrm rot="5400000">
            <a:off x="1027795" y="5361192"/>
            <a:ext cx="507108" cy="1293120"/>
          </a:xfrm>
          <a:prstGeom prst="chevron">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solidFill>
                <a:schemeClr val="tx1"/>
              </a:solidFill>
            </a:endParaRPr>
          </a:p>
        </p:txBody>
      </p:sp>
      <p:sp>
        <p:nvSpPr>
          <p:cNvPr id="24" name="Chevron 23"/>
          <p:cNvSpPr/>
          <p:nvPr/>
        </p:nvSpPr>
        <p:spPr>
          <a:xfrm rot="5400000">
            <a:off x="1027336" y="5808759"/>
            <a:ext cx="507108" cy="1293120"/>
          </a:xfrm>
          <a:prstGeom prst="chevron">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013">
              <a:solidFill>
                <a:schemeClr val="tx1"/>
              </a:solidFill>
            </a:endParaRPr>
          </a:p>
        </p:txBody>
      </p:sp>
      <p:sp>
        <p:nvSpPr>
          <p:cNvPr id="25" name="TextBox 24"/>
          <p:cNvSpPr txBox="1"/>
          <p:nvPr/>
        </p:nvSpPr>
        <p:spPr>
          <a:xfrm>
            <a:off x="1964871" y="4990777"/>
            <a:ext cx="1111202" cy="276999"/>
          </a:xfrm>
          <a:prstGeom prst="rect">
            <a:avLst/>
          </a:prstGeom>
          <a:noFill/>
        </p:spPr>
        <p:txBody>
          <a:bodyPr wrap="none" rtlCol="0">
            <a:spAutoFit/>
          </a:bodyPr>
          <a:lstStyle/>
          <a:p>
            <a:r>
              <a:rPr lang="en-US" sz="1200" dirty="0" smtClean="0">
                <a:latin typeface="Aller" panose="02000503030000020004"/>
              </a:rPr>
              <a:t>Experienced</a:t>
            </a:r>
            <a:r>
              <a:rPr lang="en-US" sz="1200" dirty="0" smtClean="0"/>
              <a:t> </a:t>
            </a:r>
            <a:endParaRPr lang="en-US" sz="1200" dirty="0"/>
          </a:p>
        </p:txBody>
      </p:sp>
      <p:sp>
        <p:nvSpPr>
          <p:cNvPr id="26" name="TextBox 25"/>
          <p:cNvSpPr txBox="1"/>
          <p:nvPr/>
        </p:nvSpPr>
        <p:spPr>
          <a:xfrm>
            <a:off x="1957873" y="5362237"/>
            <a:ext cx="1049005" cy="276999"/>
          </a:xfrm>
          <a:prstGeom prst="rect">
            <a:avLst/>
          </a:prstGeom>
          <a:noFill/>
        </p:spPr>
        <p:txBody>
          <a:bodyPr wrap="none" rtlCol="0">
            <a:spAutoFit/>
          </a:bodyPr>
          <a:lstStyle/>
          <a:p>
            <a:r>
              <a:rPr lang="en-US" sz="1200" dirty="0" smtClean="0">
                <a:latin typeface="Aller" panose="02000503030000020004"/>
              </a:rPr>
              <a:t>Committed</a:t>
            </a:r>
            <a:r>
              <a:rPr lang="en-US" sz="1200" dirty="0" smtClean="0"/>
              <a:t> </a:t>
            </a:r>
            <a:endParaRPr lang="en-US" sz="1200" dirty="0"/>
          </a:p>
        </p:txBody>
      </p:sp>
      <p:sp>
        <p:nvSpPr>
          <p:cNvPr id="27" name="TextBox 26"/>
          <p:cNvSpPr txBox="1"/>
          <p:nvPr/>
        </p:nvSpPr>
        <p:spPr>
          <a:xfrm>
            <a:off x="1951408" y="5774007"/>
            <a:ext cx="1874937" cy="276999"/>
          </a:xfrm>
          <a:prstGeom prst="rect">
            <a:avLst/>
          </a:prstGeom>
          <a:noFill/>
        </p:spPr>
        <p:txBody>
          <a:bodyPr wrap="none" rtlCol="0">
            <a:spAutoFit/>
          </a:bodyPr>
          <a:lstStyle/>
          <a:p>
            <a:r>
              <a:rPr lang="en-US" sz="1200" dirty="0" smtClean="0">
                <a:latin typeface="Aller" panose="02000503030000020004"/>
              </a:rPr>
              <a:t>Advanced Technology </a:t>
            </a:r>
            <a:r>
              <a:rPr lang="en-US" sz="1200" dirty="0" smtClean="0"/>
              <a:t> </a:t>
            </a:r>
            <a:endParaRPr lang="en-US" sz="1200" dirty="0"/>
          </a:p>
        </p:txBody>
      </p:sp>
      <p:sp>
        <p:nvSpPr>
          <p:cNvPr id="28" name="TextBox 27"/>
          <p:cNvSpPr txBox="1"/>
          <p:nvPr/>
        </p:nvSpPr>
        <p:spPr>
          <a:xfrm>
            <a:off x="1949575" y="6101007"/>
            <a:ext cx="1309397" cy="393056"/>
          </a:xfrm>
          <a:prstGeom prst="rect">
            <a:avLst/>
          </a:prstGeom>
          <a:noFill/>
        </p:spPr>
        <p:txBody>
          <a:bodyPr wrap="none" rtlCol="0">
            <a:spAutoFit/>
          </a:bodyPr>
          <a:lstStyle/>
          <a:p>
            <a:r>
              <a:rPr lang="en-US" sz="1200" dirty="0">
                <a:latin typeface="Aller" panose="02000503030000020004"/>
              </a:rPr>
              <a:t>Safe</a:t>
            </a:r>
            <a:r>
              <a:rPr lang="en-US" sz="1200" dirty="0" smtClean="0">
                <a:latin typeface="Aller" panose="02000503030000020004"/>
              </a:rPr>
              <a:t> &amp; Secure</a:t>
            </a:r>
            <a:r>
              <a:rPr lang="en-US" sz="1100" dirty="0" smtClean="0">
                <a:latin typeface="Aller" panose="02000503030000020004"/>
              </a:rPr>
              <a:t> </a:t>
            </a:r>
            <a:r>
              <a:rPr lang="en-US" dirty="0" smtClean="0"/>
              <a:t> </a:t>
            </a:r>
            <a:endParaRPr lang="en-US" dirty="0"/>
          </a:p>
        </p:txBody>
      </p:sp>
      <p:sp>
        <p:nvSpPr>
          <p:cNvPr id="30" name="TextBox 29"/>
          <p:cNvSpPr txBox="1"/>
          <p:nvPr/>
        </p:nvSpPr>
        <p:spPr>
          <a:xfrm>
            <a:off x="4424929" y="4990777"/>
            <a:ext cx="7418294" cy="1569660"/>
          </a:xfrm>
          <a:prstGeom prst="rect">
            <a:avLst/>
          </a:prstGeom>
          <a:noFill/>
        </p:spPr>
        <p:txBody>
          <a:bodyPr wrap="square" rtlCol="0">
            <a:spAutoFit/>
          </a:bodyPr>
          <a:lstStyle/>
          <a:p>
            <a:pPr algn="ctr"/>
            <a:r>
              <a:rPr lang="en-US" sz="1200" dirty="0" smtClean="0">
                <a:latin typeface="Aller" panose="02000503030000020004"/>
              </a:rPr>
              <a:t>Contact Us </a:t>
            </a:r>
            <a:r>
              <a:rPr lang="en-US" sz="1200" dirty="0">
                <a:latin typeface="Aller" panose="02000503030000020004"/>
              </a:rPr>
              <a:t>T</a:t>
            </a:r>
            <a:r>
              <a:rPr lang="en-US" sz="1200" dirty="0" smtClean="0">
                <a:latin typeface="Aller" panose="02000503030000020004"/>
              </a:rPr>
              <a:t>oday to Learn </a:t>
            </a:r>
            <a:r>
              <a:rPr lang="en-US" sz="1200" dirty="0">
                <a:latin typeface="Aller" panose="02000503030000020004"/>
              </a:rPr>
              <a:t>H</a:t>
            </a:r>
            <a:r>
              <a:rPr lang="en-US" sz="1200" dirty="0" smtClean="0">
                <a:latin typeface="Aller" panose="02000503030000020004"/>
              </a:rPr>
              <a:t>ow TDS Can </a:t>
            </a:r>
            <a:r>
              <a:rPr lang="en-US" sz="1200" dirty="0">
                <a:latin typeface="Aller" panose="02000503030000020004"/>
              </a:rPr>
              <a:t>A</a:t>
            </a:r>
            <a:r>
              <a:rPr lang="en-US" sz="1200" dirty="0" smtClean="0">
                <a:latin typeface="Aller" panose="02000503030000020004"/>
              </a:rPr>
              <a:t>ssist You </a:t>
            </a:r>
            <a:r>
              <a:rPr lang="en-US" sz="1200" dirty="0">
                <a:latin typeface="Aller" panose="02000503030000020004"/>
              </a:rPr>
              <a:t>W</a:t>
            </a:r>
            <a:r>
              <a:rPr lang="en-US" sz="1200" dirty="0" smtClean="0">
                <a:latin typeface="Aller" panose="02000503030000020004"/>
              </a:rPr>
              <a:t>ith: </a:t>
            </a:r>
          </a:p>
          <a:p>
            <a:pPr algn="ctr"/>
            <a:r>
              <a:rPr lang="en-US" sz="1200" dirty="0" smtClean="0">
                <a:latin typeface="Aller" panose="02000503030000020004"/>
              </a:rPr>
              <a:t>Safely Storing Employee Travel &amp; Healthcare Documents with our </a:t>
            </a:r>
            <a:r>
              <a:rPr lang="en-US" sz="1200" b="1" dirty="0" smtClean="0">
                <a:solidFill>
                  <a:schemeClr val="accent5">
                    <a:lumMod val="75000"/>
                  </a:schemeClr>
                </a:solidFill>
                <a:latin typeface="Aller" panose="02000503030000020004"/>
              </a:rPr>
              <a:t>Document Profile Locker </a:t>
            </a:r>
          </a:p>
          <a:p>
            <a:pPr algn="ctr"/>
            <a:r>
              <a:rPr lang="en-US" sz="1200" dirty="0" smtClean="0">
                <a:latin typeface="Aller" panose="02000503030000020004"/>
              </a:rPr>
              <a:t>Developing a </a:t>
            </a:r>
            <a:r>
              <a:rPr lang="en-US" sz="1200" b="1" dirty="0" smtClean="0">
                <a:solidFill>
                  <a:schemeClr val="accent5">
                    <a:lumMod val="75000"/>
                  </a:schemeClr>
                </a:solidFill>
                <a:latin typeface="Aller" panose="02000503030000020004"/>
              </a:rPr>
              <a:t>Comprehensive International Travel Program</a:t>
            </a:r>
          </a:p>
          <a:p>
            <a:pPr algn="ctr"/>
            <a:r>
              <a:rPr lang="en-US" sz="1200" dirty="0" smtClean="0">
                <a:latin typeface="Aller" panose="02000503030000020004"/>
              </a:rPr>
              <a:t>Designing </a:t>
            </a:r>
            <a:r>
              <a:rPr lang="en-US" sz="1200" b="1" dirty="0" smtClean="0">
                <a:solidFill>
                  <a:schemeClr val="accent5">
                    <a:lumMod val="75000"/>
                  </a:schemeClr>
                </a:solidFill>
                <a:latin typeface="Aller" panose="02000503030000020004"/>
              </a:rPr>
              <a:t>Branded Websites </a:t>
            </a:r>
            <a:r>
              <a:rPr lang="en-US" sz="1200" dirty="0" smtClean="0">
                <a:latin typeface="Aller" panose="02000503030000020004"/>
              </a:rPr>
              <a:t>to Keep Employees Informed of Travel News</a:t>
            </a:r>
          </a:p>
          <a:p>
            <a:pPr algn="ctr"/>
            <a:r>
              <a:rPr lang="en-US" sz="1200" dirty="0" smtClean="0">
                <a:latin typeface="Aller" panose="02000503030000020004"/>
              </a:rPr>
              <a:t>Providing Employees with Access to Accounting Portals to Create Timely  &amp; Complete </a:t>
            </a:r>
            <a:r>
              <a:rPr lang="en-US" sz="1200" b="1" dirty="0" smtClean="0">
                <a:solidFill>
                  <a:schemeClr val="accent5">
                    <a:lumMod val="75000"/>
                  </a:schemeClr>
                </a:solidFill>
                <a:latin typeface="Aller" panose="02000503030000020004"/>
              </a:rPr>
              <a:t>Expense Reports</a:t>
            </a:r>
            <a:r>
              <a:rPr lang="en-US" sz="1200" dirty="0" smtClean="0">
                <a:latin typeface="Aller" panose="02000503030000020004"/>
              </a:rPr>
              <a:t> While Traveling </a:t>
            </a:r>
          </a:p>
          <a:p>
            <a:pPr algn="ctr"/>
            <a:endParaRPr lang="en-US" sz="1200" dirty="0">
              <a:latin typeface="Aller" panose="02000503030000020004"/>
            </a:endParaRPr>
          </a:p>
          <a:p>
            <a:pPr algn="ctr"/>
            <a:endParaRPr lang="en-US" sz="1200" dirty="0">
              <a:latin typeface="Aller" panose="02000503030000020004"/>
            </a:endParaRPr>
          </a:p>
        </p:txBody>
      </p:sp>
      <p:sp>
        <p:nvSpPr>
          <p:cNvPr id="2" name="TextBox 1"/>
          <p:cNvSpPr txBox="1"/>
          <p:nvPr/>
        </p:nvSpPr>
        <p:spPr>
          <a:xfrm>
            <a:off x="1151265" y="5207429"/>
            <a:ext cx="296876" cy="369332"/>
          </a:xfrm>
          <a:prstGeom prst="rect">
            <a:avLst/>
          </a:prstGeom>
          <a:noFill/>
        </p:spPr>
        <p:txBody>
          <a:bodyPr wrap="none" rtlCol="0">
            <a:spAutoFit/>
          </a:bodyPr>
          <a:lstStyle/>
          <a:p>
            <a:r>
              <a:rPr lang="en-US" dirty="0" smtClean="0"/>
              <a:t>T</a:t>
            </a:r>
            <a:endParaRPr lang="en-US" dirty="0"/>
          </a:p>
        </p:txBody>
      </p:sp>
      <p:sp>
        <p:nvSpPr>
          <p:cNvPr id="31" name="TextBox 30"/>
          <p:cNvSpPr txBox="1"/>
          <p:nvPr/>
        </p:nvSpPr>
        <p:spPr>
          <a:xfrm>
            <a:off x="1141427" y="5698325"/>
            <a:ext cx="327334" cy="369332"/>
          </a:xfrm>
          <a:prstGeom prst="rect">
            <a:avLst/>
          </a:prstGeom>
          <a:noFill/>
        </p:spPr>
        <p:txBody>
          <a:bodyPr wrap="none" rtlCol="0">
            <a:spAutoFit/>
          </a:bodyPr>
          <a:lstStyle/>
          <a:p>
            <a:r>
              <a:rPr lang="en-US" dirty="0" smtClean="0"/>
              <a:t>D</a:t>
            </a:r>
            <a:endParaRPr lang="en-US" dirty="0"/>
          </a:p>
        </p:txBody>
      </p:sp>
      <p:sp>
        <p:nvSpPr>
          <p:cNvPr id="32" name="TextBox 31"/>
          <p:cNvSpPr txBox="1"/>
          <p:nvPr/>
        </p:nvSpPr>
        <p:spPr>
          <a:xfrm>
            <a:off x="1125800" y="6174871"/>
            <a:ext cx="327334" cy="369332"/>
          </a:xfrm>
          <a:prstGeom prst="rect">
            <a:avLst/>
          </a:prstGeom>
          <a:noFill/>
        </p:spPr>
        <p:txBody>
          <a:bodyPr wrap="square" rtlCol="0">
            <a:spAutoFit/>
          </a:bodyPr>
          <a:lstStyle/>
          <a:p>
            <a:r>
              <a:rPr lang="en-US" dirty="0"/>
              <a:t>S</a:t>
            </a:r>
          </a:p>
        </p:txBody>
      </p:sp>
      <p:sp>
        <p:nvSpPr>
          <p:cNvPr id="33" name="Rectangle 32"/>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34" name="TextBox 33"/>
          <p:cNvSpPr txBox="1"/>
          <p:nvPr/>
        </p:nvSpPr>
        <p:spPr>
          <a:xfrm>
            <a:off x="11145531" y="6443702"/>
            <a:ext cx="328145" cy="246221"/>
          </a:xfrm>
          <a:prstGeom prst="rect">
            <a:avLst/>
          </a:prstGeom>
          <a:noFill/>
        </p:spPr>
        <p:txBody>
          <a:bodyPr wrap="square" rtlCol="0">
            <a:spAutoFit/>
          </a:bodyPr>
          <a:lstStyle/>
          <a:p>
            <a:fld id="{B49C8732-00C8-49D3-8D7E-83B79A53F93C}" type="slidenum">
              <a:rPr lang="en-US" sz="1000" smtClean="0">
                <a:solidFill>
                  <a:schemeClr val="accent5">
                    <a:lumMod val="75000"/>
                  </a:schemeClr>
                </a:solidFill>
                <a:latin typeface="Aller" panose="02000503030000020004" pitchFamily="2" charset="0"/>
              </a:rPr>
              <a:t>1</a:t>
            </a:fld>
            <a:endParaRPr lang="bg-BG" sz="1000" dirty="0">
              <a:solidFill>
                <a:schemeClr val="accent5">
                  <a:lumMod val="75000"/>
                </a:schemeClr>
              </a:solidFill>
            </a:endParaRPr>
          </a:p>
        </p:txBody>
      </p:sp>
    </p:spTree>
    <p:extLst>
      <p:ext uri="{BB962C8B-B14F-4D97-AF65-F5344CB8AC3E}">
        <p14:creationId xmlns:p14="http://schemas.microsoft.com/office/powerpoint/2010/main" val="3166476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67007879"/>
              </p:ext>
            </p:extLst>
          </p:nvPr>
        </p:nvGraphicFramePr>
        <p:xfrm>
          <a:off x="391508" y="882773"/>
          <a:ext cx="11062137" cy="4337050"/>
        </p:xfrm>
        <a:graphic>
          <a:graphicData uri="http://schemas.openxmlformats.org/drawingml/2006/table">
            <a:tbl>
              <a:tblPr firstRow="1" bandRow="1">
                <a:tableStyleId>{5C22544A-7EE6-4342-B048-85BDC9FD1C3A}</a:tableStyleId>
              </a:tblPr>
              <a:tblGrid>
                <a:gridCol w="1882848"/>
                <a:gridCol w="553779"/>
                <a:gridCol w="553779"/>
                <a:gridCol w="553779"/>
                <a:gridCol w="2278061"/>
                <a:gridCol w="1218313"/>
                <a:gridCol w="1218313"/>
                <a:gridCol w="1218313"/>
                <a:gridCol w="1584952"/>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SECURITY</a:t>
                      </a:r>
                    </a:p>
                    <a:p>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Is the destination(s) regarded as risky from a petty crime perspective?</a:t>
                      </a:r>
                      <a:endParaRPr lang="en-US" sz="1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Is the destination(s) regarded as risky from a violent crime perspective?</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Is there active terrorism and/or civil unrest in the area?</a:t>
                      </a:r>
                      <a:endParaRPr lang="en-US" sz="1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Are you taking work-related assets with a value of greater than $1,000? (i.e. laptop). If so, describe precautions to be taken against theft.</a:t>
                      </a:r>
                      <a:endParaRPr lang="en-US" sz="1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Are you visiting any specific sites that may be seen as attractive targets for violent civil protest or terrorist actions?</a:t>
                      </a:r>
                      <a:endParaRPr lang="en-US" sz="1000" dirty="0" smtClean="0"/>
                    </a:p>
                    <a:p>
                      <a:endParaRPr lang="en-US" sz="4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r>
              <a:tr h="0">
                <a:tc>
                  <a:txBody>
                    <a:bodyPr/>
                    <a:lstStyle/>
                    <a:p>
                      <a:r>
                        <a:rPr lang="en-US" sz="1000" dirty="0" smtClean="0"/>
                        <a:t>Have you been trained on the security situations for your designation(s)?</a:t>
                      </a:r>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r>
            </a:tbl>
          </a:graphicData>
        </a:graphic>
      </p:graphicFrame>
      <p:sp>
        <p:nvSpPr>
          <p:cNvPr id="3" name="TextBox 2"/>
          <p:cNvSpPr txBox="1"/>
          <p:nvPr/>
        </p:nvSpPr>
        <p:spPr>
          <a:xfrm>
            <a:off x="7302060" y="611392"/>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316309" y="742197"/>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41074" y="742197"/>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Rectangle 5"/>
          <p:cNvSpPr/>
          <p:nvPr/>
        </p:nvSpPr>
        <p:spPr>
          <a:xfrm>
            <a:off x="328447" y="5291285"/>
            <a:ext cx="5552092" cy="276999"/>
          </a:xfrm>
          <a:prstGeom prst="rect">
            <a:avLst/>
          </a:prstGeom>
        </p:spPr>
        <p:txBody>
          <a:bodyPr wrap="square">
            <a:spAutoFit/>
          </a:bodyPr>
          <a:lstStyle/>
          <a:p>
            <a:pPr>
              <a:spcBef>
                <a:spcPts val="2400"/>
              </a:spcBef>
            </a:pPr>
            <a:r>
              <a:rPr lang="en-US" sz="1200" b="1" cap="all" dirty="0" smtClean="0">
                <a:solidFill>
                  <a:schemeClr val="accent5">
                    <a:lumMod val="75000"/>
                  </a:schemeClr>
                </a:solidFill>
              </a:rPr>
              <a:t>Essential destination information: Traveler to complete</a:t>
            </a:r>
          </a:p>
        </p:txBody>
      </p:sp>
      <p:graphicFrame>
        <p:nvGraphicFramePr>
          <p:cNvPr id="7" name="Table 6"/>
          <p:cNvGraphicFramePr>
            <a:graphicFrameLocks noGrp="1"/>
          </p:cNvGraphicFramePr>
          <p:nvPr>
            <p:extLst>
              <p:ext uri="{D42A27DB-BD31-4B8C-83A1-F6EECF244321}">
                <p14:modId xmlns:p14="http://schemas.microsoft.com/office/powerpoint/2010/main" val="258141587"/>
              </p:ext>
            </p:extLst>
          </p:nvPr>
        </p:nvGraphicFramePr>
        <p:xfrm>
          <a:off x="391508" y="5538198"/>
          <a:ext cx="5355024" cy="1013505"/>
        </p:xfrm>
        <a:graphic>
          <a:graphicData uri="http://schemas.openxmlformats.org/drawingml/2006/table">
            <a:tbl>
              <a:tblPr firstRow="1" bandRow="1">
                <a:tableStyleId>{5C22544A-7EE6-4342-B048-85BDC9FD1C3A}</a:tableStyleId>
              </a:tblPr>
              <a:tblGrid>
                <a:gridCol w="2677512"/>
                <a:gridCol w="2677512"/>
              </a:tblGrid>
              <a:tr h="205415">
                <a:tc>
                  <a:txBody>
                    <a:bodyPr/>
                    <a:lstStyle/>
                    <a:p>
                      <a:r>
                        <a:rPr lang="en-US" sz="1000" dirty="0" smtClean="0"/>
                        <a:t>Police: </a:t>
                      </a:r>
                      <a:endParaRPr lang="en-US" sz="1000" dirty="0"/>
                    </a:p>
                  </a:txBody>
                  <a:tcPr/>
                </a:tc>
                <a:tc>
                  <a:txBody>
                    <a:bodyPr/>
                    <a:lstStyle/>
                    <a:p>
                      <a:r>
                        <a:rPr lang="en-US" sz="1000" dirty="0" smtClean="0"/>
                        <a:t>United States Embassy/Consulate Address:</a:t>
                      </a:r>
                      <a:r>
                        <a:rPr lang="en-US" sz="1000" baseline="0" dirty="0" smtClean="0"/>
                        <a:t> </a:t>
                      </a:r>
                      <a:endParaRPr lang="en-US" sz="1000" dirty="0"/>
                    </a:p>
                  </a:txBody>
                  <a:tcPr/>
                </a:tc>
              </a:tr>
              <a:tr h="281985">
                <a:tc>
                  <a:txBody>
                    <a:bodyPr/>
                    <a:lstStyle/>
                    <a:p>
                      <a:r>
                        <a:rPr lang="en-US" sz="1000" dirty="0" smtClean="0"/>
                        <a:t>Fire: </a:t>
                      </a:r>
                      <a:endParaRPr lang="en-US" sz="1000" dirty="0"/>
                    </a:p>
                  </a:txBody>
                  <a:tcPr/>
                </a:tc>
                <a:tc>
                  <a:txBody>
                    <a:bodyPr/>
                    <a:lstStyle/>
                    <a:p>
                      <a:endParaRPr lang="en-US" sz="1000" dirty="0"/>
                    </a:p>
                  </a:txBody>
                  <a:tcPr/>
                </a:tc>
              </a:tr>
              <a:tr h="226455">
                <a:tc>
                  <a:txBody>
                    <a:bodyPr/>
                    <a:lstStyle/>
                    <a:p>
                      <a:r>
                        <a:rPr lang="en-US" sz="1000" dirty="0" smtClean="0"/>
                        <a:t>Ambulance:  </a:t>
                      </a: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United States Embassy/Consulate</a:t>
                      </a:r>
                      <a:r>
                        <a:rPr lang="en-US" sz="1000" baseline="0" dirty="0" smtClean="0"/>
                        <a:t> Telephone: </a:t>
                      </a:r>
                      <a:endParaRPr lang="en-US" sz="1000" dirty="0"/>
                    </a:p>
                  </a:txBody>
                  <a:tcPr/>
                </a:tc>
              </a:tr>
              <a:tr h="226455">
                <a:tc>
                  <a:txBody>
                    <a:bodyPr/>
                    <a:lstStyle/>
                    <a:p>
                      <a:r>
                        <a:rPr lang="en-US" sz="1000" dirty="0" smtClean="0"/>
                        <a:t>24 Hour</a:t>
                      </a:r>
                      <a:r>
                        <a:rPr lang="en-US" sz="1000" baseline="0" dirty="0" smtClean="0"/>
                        <a:t> Emergency Medical:  </a:t>
                      </a:r>
                      <a:endParaRPr lang="en-US" sz="1000" dirty="0"/>
                    </a:p>
                  </a:txBody>
                  <a:tcPr/>
                </a:tc>
                <a:tc>
                  <a:txBody>
                    <a:bodyPr/>
                    <a:lstStyle/>
                    <a:p>
                      <a:endParaRPr lang="en-US" sz="1000" dirty="0"/>
                    </a:p>
                  </a:txBody>
                  <a:tcPr/>
                </a:tc>
              </a:tr>
            </a:tbl>
          </a:graphicData>
        </a:graphic>
      </p:graphicFrame>
      <p:sp>
        <p:nvSpPr>
          <p:cNvPr id="8" name="TextBox 7"/>
          <p:cNvSpPr txBox="1"/>
          <p:nvPr/>
        </p:nvSpPr>
        <p:spPr>
          <a:xfrm>
            <a:off x="6453523" y="5291285"/>
            <a:ext cx="2979683" cy="246221"/>
          </a:xfrm>
          <a:prstGeom prst="rect">
            <a:avLst/>
          </a:prstGeom>
          <a:noFill/>
        </p:spPr>
        <p:txBody>
          <a:bodyPr wrap="square" rtlCol="0">
            <a:spAutoFit/>
          </a:bodyPr>
          <a:lstStyle/>
          <a:p>
            <a:r>
              <a:rPr lang="en-US" sz="1000" dirty="0" smtClean="0"/>
              <a:t>I registered my travel with the United States Embassy  </a:t>
            </a:r>
            <a:endParaRPr lang="en-US" sz="1000" dirty="0"/>
          </a:p>
        </p:txBody>
      </p:sp>
      <p:sp>
        <p:nvSpPr>
          <p:cNvPr id="9" name="TextBox 8"/>
          <p:cNvSpPr txBox="1"/>
          <p:nvPr/>
        </p:nvSpPr>
        <p:spPr>
          <a:xfrm>
            <a:off x="6466487" y="5465558"/>
            <a:ext cx="3389585" cy="246221"/>
          </a:xfrm>
          <a:prstGeom prst="rect">
            <a:avLst/>
          </a:prstGeom>
          <a:noFill/>
        </p:spPr>
        <p:txBody>
          <a:bodyPr wrap="square" rtlCol="0">
            <a:spAutoFit/>
          </a:bodyPr>
          <a:lstStyle/>
          <a:p>
            <a:r>
              <a:rPr lang="en-US" sz="1000" dirty="0" smtClean="0"/>
              <a:t>I have read the State Department Travel Advisories/Warnings</a:t>
            </a:r>
            <a:endParaRPr lang="en-US" sz="1000" dirty="0"/>
          </a:p>
        </p:txBody>
      </p:sp>
      <p:graphicFrame>
        <p:nvGraphicFramePr>
          <p:cNvPr id="10" name="Table 9"/>
          <p:cNvGraphicFramePr>
            <a:graphicFrameLocks noGrp="1"/>
          </p:cNvGraphicFramePr>
          <p:nvPr>
            <p:extLst>
              <p:ext uri="{D42A27DB-BD31-4B8C-83A1-F6EECF244321}">
                <p14:modId xmlns:p14="http://schemas.microsoft.com/office/powerpoint/2010/main" val="343753680"/>
              </p:ext>
            </p:extLst>
          </p:nvPr>
        </p:nvGraphicFramePr>
        <p:xfrm>
          <a:off x="6526924" y="5731299"/>
          <a:ext cx="4926721" cy="740664"/>
        </p:xfrm>
        <a:graphic>
          <a:graphicData uri="http://schemas.openxmlformats.org/drawingml/2006/table">
            <a:tbl>
              <a:tblPr firstRow="1" bandRow="1">
                <a:tableStyleId>{5C22544A-7EE6-4342-B048-85BDC9FD1C3A}</a:tableStyleId>
              </a:tblPr>
              <a:tblGrid>
                <a:gridCol w="1513863"/>
                <a:gridCol w="3412858"/>
              </a:tblGrid>
              <a:tr h="246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lt1"/>
                          </a:solidFill>
                          <a:latin typeface="+mn-lt"/>
                          <a:ea typeface="+mn-ea"/>
                          <a:cs typeface="+mn-cs"/>
                        </a:rPr>
                        <a:t>Traveler Name</a:t>
                      </a:r>
                      <a:endParaRPr lang="en-US" sz="1000" b="1" kern="1200" baseline="0" dirty="0">
                        <a:solidFill>
                          <a:schemeClr val="lt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latin typeface="+mn-lt"/>
                        <a:ea typeface="+mn-ea"/>
                        <a:cs typeface="+mn-cs"/>
                      </a:endParaRPr>
                    </a:p>
                  </a:txBody>
                  <a:tcPr/>
                </a:tc>
              </a:tr>
              <a:tr h="246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mn-cs"/>
                        </a:rPr>
                        <a:t>Traveler Signature</a:t>
                      </a:r>
                      <a:endParaRPr lang="en-US" sz="10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latin typeface="+mn-lt"/>
                        <a:ea typeface="+mn-ea"/>
                        <a:cs typeface="+mn-cs"/>
                      </a:endParaRPr>
                    </a:p>
                  </a:txBody>
                  <a:tcPr/>
                </a:tc>
              </a:tr>
              <a:tr h="246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mn-cs"/>
                        </a:rPr>
                        <a:t>Date </a:t>
                      </a:r>
                      <a:endParaRPr lang="en-US" sz="10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latin typeface="+mn-lt"/>
                        <a:ea typeface="+mn-ea"/>
                        <a:cs typeface="+mn-cs"/>
                      </a:endParaRPr>
                    </a:p>
                  </a:txBody>
                  <a:tcPr/>
                </a:tc>
              </a:tr>
            </a:tbl>
          </a:graphicData>
        </a:graphic>
      </p:graphicFrame>
      <p:sp>
        <p:nvSpPr>
          <p:cNvPr id="12" name="Rectangle 11"/>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4" name="TextBox 13"/>
          <p:cNvSpPr txBox="1"/>
          <p:nvPr/>
        </p:nvSpPr>
        <p:spPr>
          <a:xfrm>
            <a:off x="11094636" y="6456197"/>
            <a:ext cx="402711" cy="246221"/>
          </a:xfrm>
          <a:prstGeom prst="rect">
            <a:avLst/>
          </a:prstGeom>
          <a:noFill/>
        </p:spPr>
        <p:txBody>
          <a:bodyPr wrap="square" rtlCol="0">
            <a:spAutoFit/>
          </a:bodyPr>
          <a:lstStyle/>
          <a:p>
            <a:fld id="{6AB4DF0A-0FE7-48AB-A8C5-AE17E201054F}" type="slidenum">
              <a:rPr lang="en-US" sz="1000" smtClean="0">
                <a:solidFill>
                  <a:schemeClr val="accent5">
                    <a:lumMod val="75000"/>
                  </a:schemeClr>
                </a:solidFill>
                <a:latin typeface="Aller" panose="02000503030000020004" pitchFamily="2" charset="0"/>
              </a:rPr>
              <a:t>10</a:t>
            </a:fld>
            <a:endParaRPr lang="bg-BG" sz="1000" dirty="0">
              <a:solidFill>
                <a:schemeClr val="accent5">
                  <a:lumMod val="75000"/>
                </a:schemeClr>
              </a:solidFill>
            </a:endParaRPr>
          </a:p>
        </p:txBody>
      </p:sp>
      <p:sp>
        <p:nvSpPr>
          <p:cNvPr id="15" name="Rectangle 14"/>
          <p:cNvSpPr/>
          <p:nvPr/>
        </p:nvSpPr>
        <p:spPr>
          <a:xfrm>
            <a:off x="9517920" y="5332817"/>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9659810" y="5255354"/>
            <a:ext cx="360996" cy="246221"/>
          </a:xfrm>
          <a:prstGeom prst="rect">
            <a:avLst/>
          </a:prstGeom>
          <a:noFill/>
        </p:spPr>
        <p:txBody>
          <a:bodyPr wrap="none" rtlCol="0">
            <a:spAutoFit/>
          </a:bodyPr>
          <a:lstStyle/>
          <a:p>
            <a:r>
              <a:rPr lang="en-US" sz="1000" dirty="0" smtClean="0"/>
              <a:t>Yes</a:t>
            </a:r>
            <a:endParaRPr lang="en-US" sz="1000" dirty="0"/>
          </a:p>
        </p:txBody>
      </p:sp>
      <p:sp>
        <p:nvSpPr>
          <p:cNvPr id="17" name="Rectangle 16"/>
          <p:cNvSpPr/>
          <p:nvPr/>
        </p:nvSpPr>
        <p:spPr>
          <a:xfrm>
            <a:off x="10092560" y="5335440"/>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0234450" y="5257977"/>
            <a:ext cx="335348" cy="246221"/>
          </a:xfrm>
          <a:prstGeom prst="rect">
            <a:avLst/>
          </a:prstGeom>
          <a:noFill/>
        </p:spPr>
        <p:txBody>
          <a:bodyPr wrap="none" rtlCol="0">
            <a:spAutoFit/>
          </a:bodyPr>
          <a:lstStyle/>
          <a:p>
            <a:r>
              <a:rPr lang="en-US" sz="1000" dirty="0" smtClean="0"/>
              <a:t>No</a:t>
            </a:r>
            <a:endParaRPr lang="en-US" sz="1000" dirty="0"/>
          </a:p>
        </p:txBody>
      </p:sp>
      <p:sp>
        <p:nvSpPr>
          <p:cNvPr id="19" name="Rectangle 18"/>
          <p:cNvSpPr/>
          <p:nvPr/>
        </p:nvSpPr>
        <p:spPr>
          <a:xfrm>
            <a:off x="9840308" y="5540398"/>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9982198" y="5462935"/>
            <a:ext cx="360996" cy="246221"/>
          </a:xfrm>
          <a:prstGeom prst="rect">
            <a:avLst/>
          </a:prstGeom>
          <a:noFill/>
        </p:spPr>
        <p:txBody>
          <a:bodyPr wrap="none" rtlCol="0">
            <a:spAutoFit/>
          </a:bodyPr>
          <a:lstStyle/>
          <a:p>
            <a:r>
              <a:rPr lang="en-US" sz="1000" dirty="0" smtClean="0"/>
              <a:t>Yes</a:t>
            </a:r>
            <a:endParaRPr lang="en-US" sz="1000" dirty="0"/>
          </a:p>
        </p:txBody>
      </p:sp>
      <p:sp>
        <p:nvSpPr>
          <p:cNvPr id="21" name="Rectangle 20"/>
          <p:cNvSpPr/>
          <p:nvPr/>
        </p:nvSpPr>
        <p:spPr>
          <a:xfrm>
            <a:off x="10378965" y="5543021"/>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0520855" y="5465558"/>
            <a:ext cx="335348" cy="246221"/>
          </a:xfrm>
          <a:prstGeom prst="rect">
            <a:avLst/>
          </a:prstGeom>
          <a:noFill/>
        </p:spPr>
        <p:txBody>
          <a:bodyPr wrap="none" rtlCol="0">
            <a:spAutoFit/>
          </a:bodyPr>
          <a:lstStyle/>
          <a:p>
            <a:r>
              <a:rPr lang="en-US" sz="1000" dirty="0" smtClean="0"/>
              <a:t>No</a:t>
            </a:r>
            <a:endParaRPr lang="en-US" sz="1000" dirty="0"/>
          </a:p>
        </p:txBody>
      </p:sp>
    </p:spTree>
    <p:extLst>
      <p:ext uri="{BB962C8B-B14F-4D97-AF65-F5344CB8AC3E}">
        <p14:creationId xmlns:p14="http://schemas.microsoft.com/office/powerpoint/2010/main" val="4038215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680" y="717593"/>
            <a:ext cx="11408979" cy="276999"/>
          </a:xfrm>
          <a:prstGeom prst="rect">
            <a:avLst/>
          </a:prstGeom>
        </p:spPr>
        <p:txBody>
          <a:bodyPr wrap="square">
            <a:spAutoFit/>
          </a:bodyPr>
          <a:lstStyle/>
          <a:p>
            <a:pPr>
              <a:spcBef>
                <a:spcPts val="2400"/>
              </a:spcBef>
            </a:pPr>
            <a:r>
              <a:rPr lang="en-US" sz="1200" b="1" cap="all" dirty="0" smtClean="0">
                <a:solidFill>
                  <a:schemeClr val="accent5">
                    <a:lumMod val="75000"/>
                  </a:schemeClr>
                </a:solidFill>
              </a:rPr>
              <a:t>Part 2: Employer </a:t>
            </a:r>
            <a:r>
              <a:rPr lang="en-US" sz="1200" b="1" cap="all" dirty="0">
                <a:solidFill>
                  <a:schemeClr val="accent5">
                    <a:lumMod val="75000"/>
                  </a:schemeClr>
                </a:solidFill>
              </a:rPr>
              <a:t>representative to </a:t>
            </a:r>
            <a:r>
              <a:rPr lang="en-US" sz="1200" b="1" cap="all" dirty="0" smtClean="0">
                <a:solidFill>
                  <a:schemeClr val="accent5">
                    <a:lumMod val="75000"/>
                  </a:schemeClr>
                </a:solidFill>
              </a:rPr>
              <a:t>complete</a:t>
            </a:r>
            <a:endParaRPr lang="en-US" sz="1100" dirty="0">
              <a:solidFill>
                <a:srgbClr val="262626"/>
              </a:solidFill>
              <a:ea typeface="MS Mincho"/>
              <a:cs typeface="AvantGarde-CondBook"/>
            </a:endParaRPr>
          </a:p>
        </p:txBody>
      </p:sp>
      <p:graphicFrame>
        <p:nvGraphicFramePr>
          <p:cNvPr id="3" name="Table 2"/>
          <p:cNvGraphicFramePr>
            <a:graphicFrameLocks noGrp="1"/>
          </p:cNvGraphicFramePr>
          <p:nvPr>
            <p:extLst>
              <p:ext uri="{D42A27DB-BD31-4B8C-83A1-F6EECF244321}">
                <p14:modId xmlns:p14="http://schemas.microsoft.com/office/powerpoint/2010/main" val="1998107076"/>
              </p:ext>
            </p:extLst>
          </p:nvPr>
        </p:nvGraphicFramePr>
        <p:xfrm>
          <a:off x="328449" y="1663908"/>
          <a:ext cx="11062137" cy="4597400"/>
        </p:xfrm>
        <a:graphic>
          <a:graphicData uri="http://schemas.openxmlformats.org/drawingml/2006/table">
            <a:tbl>
              <a:tblPr firstRow="1" bandRow="1">
                <a:tableStyleId>{5C22544A-7EE6-4342-B048-85BDC9FD1C3A}</a:tableStyleId>
              </a:tblPr>
              <a:tblGrid>
                <a:gridCol w="1646887"/>
                <a:gridCol w="484379"/>
                <a:gridCol w="484379"/>
                <a:gridCol w="484379"/>
                <a:gridCol w="1992571"/>
                <a:gridCol w="1065632"/>
                <a:gridCol w="1065632"/>
                <a:gridCol w="1065632"/>
                <a:gridCol w="1386323"/>
                <a:gridCol w="1386323"/>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c>
                  <a:txBody>
                    <a:bodyPr/>
                    <a:lstStyle/>
                    <a:p>
                      <a:pPr algn="ctr"/>
                      <a:r>
                        <a:rPr lang="en-US" sz="1050" dirty="0" smtClean="0"/>
                        <a:t>Residual Risk Taking</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PRE-EMBARKMENT</a:t>
                      </a:r>
                    </a:p>
                    <a:p>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Has the scope of the overseas duties and skills required been communicated to the worker?</a:t>
                      </a:r>
                      <a:endParaRPr lang="en-US" sz="1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Has the worker been provided information or training on the nature of the task? </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Have medical and dental fitness for overseas duty been assessed?</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Has psychological resilience for overseas duty been assessed?</a:t>
                      </a:r>
                      <a:endParaRPr lang="en-US" sz="1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Have all vaccinations for the scope of the overseas duty and locations been assessed?</a:t>
                      </a:r>
                      <a:endParaRPr lang="en-US" sz="4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Have risks associated with long distance travel been minimized?</a:t>
                      </a:r>
                      <a:endParaRPr lang="en-US" sz="1000" dirty="0"/>
                    </a:p>
                  </a:txBody>
                  <a:tcPr marL="71755" marR="71755" marT="53975" marB="53975" anchor="ctr"/>
                </a:tc>
                <a:tc gridSpan="8">
                  <a:txBody>
                    <a:bodyPr/>
                    <a:lstStyle/>
                    <a:p>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000" dirty="0"/>
                    </a:p>
                  </a:txBody>
                  <a:tcPr/>
                </a:tc>
              </a:tr>
            </a:tbl>
          </a:graphicData>
        </a:graphic>
      </p:graphicFrame>
      <p:sp>
        <p:nvSpPr>
          <p:cNvPr id="4" name="TextBox 3"/>
          <p:cNvSpPr txBox="1"/>
          <p:nvPr/>
        </p:nvSpPr>
        <p:spPr>
          <a:xfrm>
            <a:off x="7325708" y="1341320"/>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5" name="Straight Connector 4"/>
          <p:cNvCxnSpPr/>
          <p:nvPr/>
        </p:nvCxnSpPr>
        <p:spPr>
          <a:xfrm>
            <a:off x="8339957" y="1472125"/>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6" name="Straight Connector 5"/>
          <p:cNvCxnSpPr/>
          <p:nvPr/>
        </p:nvCxnSpPr>
        <p:spPr>
          <a:xfrm>
            <a:off x="4164722" y="1472125"/>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TextBox 6"/>
          <p:cNvSpPr txBox="1"/>
          <p:nvPr/>
        </p:nvSpPr>
        <p:spPr>
          <a:xfrm>
            <a:off x="312680" y="895044"/>
            <a:ext cx="11290742" cy="246221"/>
          </a:xfrm>
          <a:prstGeom prst="rect">
            <a:avLst/>
          </a:prstGeom>
          <a:noFill/>
        </p:spPr>
        <p:txBody>
          <a:bodyPr wrap="square" rtlCol="0">
            <a:spAutoFit/>
          </a:bodyPr>
          <a:lstStyle/>
          <a:p>
            <a:r>
              <a:rPr lang="en-US" sz="1000" dirty="0" smtClean="0">
                <a:solidFill>
                  <a:srgbClr val="262626"/>
                </a:solidFill>
                <a:ea typeface="MS Mincho"/>
                <a:cs typeface="AvantGarde-CondBook"/>
              </a:rPr>
              <a:t>Place a  ✓ in either </a:t>
            </a:r>
            <a:r>
              <a:rPr lang="en-US" sz="1000" b="1" dirty="0" smtClean="0">
                <a:solidFill>
                  <a:schemeClr val="accent5">
                    <a:lumMod val="75000"/>
                  </a:schemeClr>
                </a:solidFill>
                <a:ea typeface="MS Mincho"/>
                <a:cs typeface="AvantGarde-CondBook"/>
              </a:rPr>
              <a:t>Yes or No </a:t>
            </a:r>
            <a:r>
              <a:rPr lang="en-US" sz="1000" dirty="0" smtClean="0">
                <a:solidFill>
                  <a:srgbClr val="262626"/>
                </a:solidFill>
                <a:ea typeface="MS Mincho"/>
                <a:cs typeface="AvantGarde-CondBook"/>
              </a:rPr>
              <a:t>or where the consideration is Not Applicable (</a:t>
            </a:r>
            <a:r>
              <a:rPr lang="en-US" sz="1000" b="1" dirty="0" smtClean="0">
                <a:solidFill>
                  <a:schemeClr val="accent5">
                    <a:lumMod val="75000"/>
                  </a:schemeClr>
                </a:solidFill>
                <a:ea typeface="MS Mincho"/>
                <a:cs typeface="AvantGarde-CondBook"/>
              </a:rPr>
              <a:t>N/A</a:t>
            </a:r>
            <a:r>
              <a:rPr lang="en-US" sz="1000" dirty="0" smtClean="0">
                <a:solidFill>
                  <a:srgbClr val="262626"/>
                </a:solidFill>
                <a:ea typeface="MS Mincho"/>
                <a:cs typeface="AvantGarde-CondBook"/>
              </a:rPr>
              <a:t>) to this journey. Complete the section Risk Review whenever a </a:t>
            </a:r>
            <a:r>
              <a:rPr lang="en-US" sz="1000" b="1" dirty="0" smtClean="0">
                <a:solidFill>
                  <a:schemeClr val="accent5">
                    <a:lumMod val="75000"/>
                  </a:schemeClr>
                </a:solidFill>
                <a:ea typeface="MS Mincho"/>
                <a:cs typeface="AvantGarde-CondBook"/>
              </a:rPr>
              <a:t>NO</a:t>
            </a:r>
            <a:r>
              <a:rPr lang="en-US" sz="1000" dirty="0" smtClean="0">
                <a:solidFill>
                  <a:srgbClr val="262626"/>
                </a:solidFill>
                <a:ea typeface="MS Mincho"/>
                <a:cs typeface="AvantGarde-CondBook"/>
              </a:rPr>
              <a:t> is recorded. </a:t>
            </a:r>
            <a:endParaRPr lang="en-US" dirty="0"/>
          </a:p>
        </p:txBody>
      </p:sp>
      <p:sp>
        <p:nvSpPr>
          <p:cNvPr id="9" name="Rectangle 8"/>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1" name="TextBox 10"/>
          <p:cNvSpPr txBox="1"/>
          <p:nvPr/>
        </p:nvSpPr>
        <p:spPr>
          <a:xfrm>
            <a:off x="11110401" y="6452246"/>
            <a:ext cx="402711" cy="246221"/>
          </a:xfrm>
          <a:prstGeom prst="rect">
            <a:avLst/>
          </a:prstGeom>
          <a:noFill/>
        </p:spPr>
        <p:txBody>
          <a:bodyPr wrap="square" rtlCol="0">
            <a:spAutoFit/>
          </a:bodyPr>
          <a:lstStyle/>
          <a:p>
            <a:fld id="{6F800F28-B30E-4C7D-A4BE-43B618A925B3}" type="slidenum">
              <a:rPr lang="en-US" sz="1000" smtClean="0">
                <a:solidFill>
                  <a:schemeClr val="accent5">
                    <a:lumMod val="75000"/>
                  </a:schemeClr>
                </a:solidFill>
                <a:latin typeface="Aller" panose="02000503030000020004" pitchFamily="2" charset="0"/>
              </a:rPr>
              <a:t>11</a:t>
            </a:fld>
            <a:endParaRPr lang="bg-BG" sz="1000" dirty="0">
              <a:solidFill>
                <a:schemeClr val="accent5">
                  <a:lumMod val="75000"/>
                </a:schemeClr>
              </a:solidFill>
            </a:endParaRPr>
          </a:p>
        </p:txBody>
      </p:sp>
    </p:spTree>
    <p:extLst>
      <p:ext uri="{BB962C8B-B14F-4D97-AF65-F5344CB8AC3E}">
        <p14:creationId xmlns:p14="http://schemas.microsoft.com/office/powerpoint/2010/main" val="2416230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51759685"/>
              </p:ext>
            </p:extLst>
          </p:nvPr>
        </p:nvGraphicFramePr>
        <p:xfrm>
          <a:off x="328449" y="1178238"/>
          <a:ext cx="11062137" cy="5220970"/>
        </p:xfrm>
        <a:graphic>
          <a:graphicData uri="http://schemas.openxmlformats.org/drawingml/2006/table">
            <a:tbl>
              <a:tblPr firstRow="1" bandRow="1">
                <a:tableStyleId>{5C22544A-7EE6-4342-B048-85BDC9FD1C3A}</a:tableStyleId>
              </a:tblPr>
              <a:tblGrid>
                <a:gridCol w="1646887"/>
                <a:gridCol w="484379"/>
                <a:gridCol w="484379"/>
                <a:gridCol w="484379"/>
                <a:gridCol w="1992571"/>
                <a:gridCol w="1065632"/>
                <a:gridCol w="1065632"/>
                <a:gridCol w="1065632"/>
                <a:gridCol w="1386323"/>
                <a:gridCol w="1386323"/>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c>
                  <a:txBody>
                    <a:bodyPr/>
                    <a:lstStyle/>
                    <a:p>
                      <a:pPr algn="ctr"/>
                      <a:r>
                        <a:rPr lang="en-US" sz="1050" dirty="0" smtClean="0"/>
                        <a:t>Residual Risk Taking</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PRE-EMBARKMENT</a:t>
                      </a:r>
                    </a:p>
                    <a:p>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Have risks from the natural environment been assessed?</a:t>
                      </a:r>
                      <a:endParaRPr lang="en-US" sz="1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Have the implications of local customs and laws been provided to the worker?</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Has the worker been briefed on any security issues relating to the destination?</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Have strategies relating to personal safety been provided to the worker?</a:t>
                      </a:r>
                      <a:endParaRPr lang="en-US" sz="1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5190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Has accommodation at destination been pre-booked and risk assessed?</a:t>
                      </a:r>
                      <a:endParaRPr lang="en-US" sz="10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Has transport at destination been pre-booked and risk assessed?</a:t>
                      </a:r>
                      <a:endParaRPr lang="en-US" sz="10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Have food and water quality at destination been risk assessed?</a:t>
                      </a:r>
                      <a:endParaRPr lang="en-US" sz="10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Does the destination support mobile phone and internet coverage?</a:t>
                      </a: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bl>
          </a:graphicData>
        </a:graphic>
      </p:graphicFrame>
      <p:sp>
        <p:nvSpPr>
          <p:cNvPr id="3" name="TextBox 2"/>
          <p:cNvSpPr txBox="1"/>
          <p:nvPr/>
        </p:nvSpPr>
        <p:spPr>
          <a:xfrm>
            <a:off x="7262646" y="861786"/>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276895" y="992591"/>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01660" y="992591"/>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9" name="Rectangle 8"/>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1" name="TextBox 10"/>
          <p:cNvSpPr txBox="1"/>
          <p:nvPr/>
        </p:nvSpPr>
        <p:spPr>
          <a:xfrm>
            <a:off x="11102522" y="6448180"/>
            <a:ext cx="481538" cy="246221"/>
          </a:xfrm>
          <a:prstGeom prst="rect">
            <a:avLst/>
          </a:prstGeom>
          <a:noFill/>
        </p:spPr>
        <p:txBody>
          <a:bodyPr wrap="square" rtlCol="0">
            <a:spAutoFit/>
          </a:bodyPr>
          <a:lstStyle/>
          <a:p>
            <a:fld id="{8820BE8E-4C99-4295-9D50-E88C1D888CA1}" type="slidenum">
              <a:rPr lang="en-US" sz="1000" smtClean="0">
                <a:solidFill>
                  <a:schemeClr val="accent5">
                    <a:lumMod val="75000"/>
                  </a:schemeClr>
                </a:solidFill>
                <a:latin typeface="Aller" panose="02000503030000020004" pitchFamily="2" charset="0"/>
              </a:rPr>
              <a:t>12</a:t>
            </a:fld>
            <a:endParaRPr lang="bg-BG" sz="1000" dirty="0">
              <a:solidFill>
                <a:schemeClr val="accent5">
                  <a:lumMod val="75000"/>
                </a:schemeClr>
              </a:solidFill>
            </a:endParaRPr>
          </a:p>
        </p:txBody>
      </p:sp>
    </p:spTree>
    <p:extLst>
      <p:ext uri="{BB962C8B-B14F-4D97-AF65-F5344CB8AC3E}">
        <p14:creationId xmlns:p14="http://schemas.microsoft.com/office/powerpoint/2010/main" val="2360658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23852950"/>
              </p:ext>
            </p:extLst>
          </p:nvPr>
        </p:nvGraphicFramePr>
        <p:xfrm>
          <a:off x="352094" y="860965"/>
          <a:ext cx="11062137" cy="5605528"/>
        </p:xfrm>
        <a:graphic>
          <a:graphicData uri="http://schemas.openxmlformats.org/drawingml/2006/table">
            <a:tbl>
              <a:tblPr firstRow="1" bandRow="1">
                <a:tableStyleId>{5C22544A-7EE6-4342-B048-85BDC9FD1C3A}</a:tableStyleId>
              </a:tblPr>
              <a:tblGrid>
                <a:gridCol w="1646887"/>
                <a:gridCol w="484379"/>
                <a:gridCol w="484379"/>
                <a:gridCol w="484379"/>
                <a:gridCol w="1992571"/>
                <a:gridCol w="1065632"/>
                <a:gridCol w="1065632"/>
                <a:gridCol w="1065632"/>
                <a:gridCol w="1386323"/>
                <a:gridCol w="1386323"/>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c>
                  <a:txBody>
                    <a:bodyPr/>
                    <a:lstStyle/>
                    <a:p>
                      <a:pPr algn="ctr"/>
                      <a:r>
                        <a:rPr lang="en-US" sz="1050" dirty="0" smtClean="0"/>
                        <a:t>Residual Risk Taking</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PRE-EMBARKMENT</a:t>
                      </a:r>
                    </a:p>
                    <a:p>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Has a destination communications plan/call schedule been established?</a:t>
                      </a:r>
                      <a:endParaRPr lang="en-US" sz="3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Has a destination register of movements been established?</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4759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Has a GPS been issued in order to track field work?</a:t>
                      </a:r>
                      <a:endParaRPr lang="en-US" sz="2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475998">
                <a:tc>
                  <a:txBody>
                    <a:bodyPr/>
                    <a:lstStyle/>
                    <a:p>
                      <a:r>
                        <a:rPr lang="en-US" sz="1000" kern="1200" dirty="0" smtClean="0">
                          <a:solidFill>
                            <a:schemeClr val="dk1"/>
                          </a:solidFill>
                          <a:effectLst/>
                          <a:latin typeface="+mn-lt"/>
                          <a:ea typeface="+mn-ea"/>
                          <a:cs typeface="+mn-cs"/>
                        </a:rPr>
                        <a:t>Has the work environment been assessed for hazards (chemical, biological, ergonomic)?</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Has PPE been identified and issued to the worker?</a:t>
                      </a:r>
                      <a:endParaRPr lang="en-US" sz="4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Have limitations relating to injury cover for recreational pursuits, leave in country/transit or other authorized breaks been discussed with worker?</a:t>
                      </a:r>
                      <a:endParaRPr lang="en-US"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Has an emergency exit strategy been determined?</a:t>
                      </a:r>
                      <a:endParaRPr lang="en-US" sz="4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Has traveler been brief on protecting company information (i.e. using WiFi and</a:t>
                      </a:r>
                      <a:r>
                        <a:rPr lang="en-US" sz="1000" kern="1200" baseline="0" dirty="0" smtClean="0">
                          <a:solidFill>
                            <a:schemeClr val="dk1"/>
                          </a:solidFill>
                          <a:effectLst/>
                          <a:latin typeface="+mn-lt"/>
                          <a:ea typeface="+mn-ea"/>
                          <a:cs typeface="+mn-cs"/>
                        </a:rPr>
                        <a:t> passwords for mobile/laptop devices)?</a:t>
                      </a:r>
                      <a:endParaRPr lang="en-US" sz="10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bl>
          </a:graphicData>
        </a:graphic>
      </p:graphicFrame>
      <p:sp>
        <p:nvSpPr>
          <p:cNvPr id="3" name="TextBox 2"/>
          <p:cNvSpPr txBox="1"/>
          <p:nvPr/>
        </p:nvSpPr>
        <p:spPr>
          <a:xfrm>
            <a:off x="7262646" y="630887"/>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276895" y="761692"/>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01660" y="761692"/>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8" name="TextBox 7"/>
          <p:cNvSpPr txBox="1"/>
          <p:nvPr/>
        </p:nvSpPr>
        <p:spPr>
          <a:xfrm>
            <a:off x="11090352" y="6448180"/>
            <a:ext cx="481538" cy="246221"/>
          </a:xfrm>
          <a:prstGeom prst="rect">
            <a:avLst/>
          </a:prstGeom>
          <a:noFill/>
        </p:spPr>
        <p:txBody>
          <a:bodyPr wrap="square" rtlCol="0">
            <a:spAutoFit/>
          </a:bodyPr>
          <a:lstStyle/>
          <a:p>
            <a:fld id="{6E61894E-78CB-41D1-AD12-39633DE2EFC9}" type="slidenum">
              <a:rPr lang="en-US" sz="1000" smtClean="0">
                <a:solidFill>
                  <a:schemeClr val="accent5">
                    <a:lumMod val="75000"/>
                  </a:schemeClr>
                </a:solidFill>
                <a:latin typeface="Aller" panose="02000503030000020004" pitchFamily="2" charset="0"/>
              </a:rPr>
              <a:t>13</a:t>
            </a:fld>
            <a:endParaRPr lang="bg-BG" sz="1000" dirty="0">
              <a:solidFill>
                <a:schemeClr val="accent5">
                  <a:lumMod val="75000"/>
                </a:schemeClr>
              </a:solidFill>
            </a:endParaRPr>
          </a:p>
        </p:txBody>
      </p:sp>
    </p:spTree>
    <p:extLst>
      <p:ext uri="{BB962C8B-B14F-4D97-AF65-F5344CB8AC3E}">
        <p14:creationId xmlns:p14="http://schemas.microsoft.com/office/powerpoint/2010/main" val="1828795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54972307"/>
              </p:ext>
            </p:extLst>
          </p:nvPr>
        </p:nvGraphicFramePr>
        <p:xfrm>
          <a:off x="352094" y="1034386"/>
          <a:ext cx="11062137" cy="5331208"/>
        </p:xfrm>
        <a:graphic>
          <a:graphicData uri="http://schemas.openxmlformats.org/drawingml/2006/table">
            <a:tbl>
              <a:tblPr firstRow="1" bandRow="1">
                <a:tableStyleId>{5C22544A-7EE6-4342-B048-85BDC9FD1C3A}</a:tableStyleId>
              </a:tblPr>
              <a:tblGrid>
                <a:gridCol w="1646887"/>
                <a:gridCol w="484379"/>
                <a:gridCol w="484379"/>
                <a:gridCol w="484379"/>
                <a:gridCol w="1992571"/>
                <a:gridCol w="1065632"/>
                <a:gridCol w="1065632"/>
                <a:gridCol w="1065632"/>
                <a:gridCol w="1386323"/>
                <a:gridCol w="1386323"/>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c>
                  <a:txBody>
                    <a:bodyPr/>
                    <a:lstStyle/>
                    <a:p>
                      <a:pPr algn="ctr"/>
                      <a:r>
                        <a:rPr lang="en-US" sz="1050" dirty="0" smtClean="0"/>
                        <a:t>Residual Risk Taking</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IN</a:t>
                      </a:r>
                      <a:r>
                        <a:rPr lang="en-US" sz="1050" b="1" kern="1200" baseline="0" dirty="0" smtClean="0">
                          <a:solidFill>
                            <a:schemeClr val="dk1"/>
                          </a:solidFill>
                          <a:latin typeface="+mn-lt"/>
                          <a:ea typeface="+mn-ea"/>
                          <a:cs typeface="+mn-cs"/>
                        </a:rPr>
                        <a:t> COUNTRY</a:t>
                      </a:r>
                      <a:endParaRPr lang="en-US" sz="1050" b="1" kern="1200" dirty="0" smtClean="0">
                        <a:solidFill>
                          <a:schemeClr val="dk1"/>
                        </a:solidFill>
                        <a:latin typeface="+mn-lt"/>
                        <a:ea typeface="+mn-ea"/>
                        <a:cs typeface="+mn-cs"/>
                      </a:endParaRPr>
                    </a:p>
                    <a:p>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Are risk assessments in destination current?</a:t>
                      </a:r>
                      <a:endParaRPr lang="en-US" sz="1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Has crime and kidnapping risk been assessed?</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475998">
                <a:tc>
                  <a:txBody>
                    <a:bodyPr/>
                    <a:lstStyle/>
                    <a:p>
                      <a:r>
                        <a:rPr lang="en-US" sz="1000" kern="1200" dirty="0" smtClean="0">
                          <a:solidFill>
                            <a:schemeClr val="dk1"/>
                          </a:solidFill>
                          <a:effectLst/>
                          <a:latin typeface="+mn-lt"/>
                          <a:ea typeface="+mn-ea"/>
                          <a:cs typeface="+mn-cs"/>
                        </a:rPr>
                        <a:t>Has terrorism and conflict risk been assessed?</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Has the worker been briefed on local customs, laws and personal safety consideration?</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Have accommodations been risk assessed?</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Has transport been risk assessed?</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Has emergency medical support been arranged?</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Is the destination communications network adequate?</a:t>
                      </a:r>
                      <a:endParaRPr lang="en-US" sz="4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Has a communications plan been implemented?</a:t>
                      </a:r>
                      <a:endParaRPr lang="en-US" sz="4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Have food and water suitability been risk assessed?</a:t>
                      </a:r>
                      <a:endParaRPr lang="en-US" sz="4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bl>
          </a:graphicData>
        </a:graphic>
      </p:graphicFrame>
      <p:sp>
        <p:nvSpPr>
          <p:cNvPr id="3" name="TextBox 2"/>
          <p:cNvSpPr txBox="1"/>
          <p:nvPr/>
        </p:nvSpPr>
        <p:spPr>
          <a:xfrm>
            <a:off x="7262646" y="796425"/>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276895" y="927230"/>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01660" y="927230"/>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8" name="TextBox 7"/>
          <p:cNvSpPr txBox="1"/>
          <p:nvPr/>
        </p:nvSpPr>
        <p:spPr>
          <a:xfrm>
            <a:off x="11098233" y="6448180"/>
            <a:ext cx="481538" cy="246221"/>
          </a:xfrm>
          <a:prstGeom prst="rect">
            <a:avLst/>
          </a:prstGeom>
          <a:noFill/>
        </p:spPr>
        <p:txBody>
          <a:bodyPr wrap="square" rtlCol="0">
            <a:spAutoFit/>
          </a:bodyPr>
          <a:lstStyle/>
          <a:p>
            <a:fld id="{CAF658C6-0C8A-497C-A1D1-97383AE51C18}" type="slidenum">
              <a:rPr lang="en-US" sz="1000" smtClean="0">
                <a:solidFill>
                  <a:schemeClr val="accent5">
                    <a:lumMod val="75000"/>
                  </a:schemeClr>
                </a:solidFill>
                <a:latin typeface="Aller" panose="02000503030000020004" pitchFamily="2" charset="0"/>
              </a:rPr>
              <a:t>14</a:t>
            </a:fld>
            <a:endParaRPr lang="bg-BG" sz="1000" dirty="0">
              <a:solidFill>
                <a:schemeClr val="accent5">
                  <a:lumMod val="75000"/>
                </a:schemeClr>
              </a:solidFill>
            </a:endParaRPr>
          </a:p>
        </p:txBody>
      </p:sp>
    </p:spTree>
    <p:extLst>
      <p:ext uri="{BB962C8B-B14F-4D97-AF65-F5344CB8AC3E}">
        <p14:creationId xmlns:p14="http://schemas.microsoft.com/office/powerpoint/2010/main" val="2710159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68468980"/>
              </p:ext>
            </p:extLst>
          </p:nvPr>
        </p:nvGraphicFramePr>
        <p:xfrm>
          <a:off x="352094" y="1089565"/>
          <a:ext cx="11062137" cy="4997198"/>
        </p:xfrm>
        <a:graphic>
          <a:graphicData uri="http://schemas.openxmlformats.org/drawingml/2006/table">
            <a:tbl>
              <a:tblPr firstRow="1" bandRow="1">
                <a:tableStyleId>{5C22544A-7EE6-4342-B048-85BDC9FD1C3A}</a:tableStyleId>
              </a:tblPr>
              <a:tblGrid>
                <a:gridCol w="1646887"/>
                <a:gridCol w="484379"/>
                <a:gridCol w="456909"/>
                <a:gridCol w="511849"/>
                <a:gridCol w="1992571"/>
                <a:gridCol w="1065632"/>
                <a:gridCol w="1065632"/>
                <a:gridCol w="1065632"/>
                <a:gridCol w="1386323"/>
                <a:gridCol w="1386323"/>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c>
                  <a:txBody>
                    <a:bodyPr/>
                    <a:lstStyle/>
                    <a:p>
                      <a:pPr algn="ctr"/>
                      <a:r>
                        <a:rPr lang="en-US" sz="1050" dirty="0" smtClean="0"/>
                        <a:t>Residual Risk Taking</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dk1"/>
                          </a:solidFill>
                          <a:latin typeface="+mn-lt"/>
                          <a:ea typeface="+mn-ea"/>
                          <a:cs typeface="+mn-cs"/>
                        </a:rPr>
                        <a:t>IN</a:t>
                      </a:r>
                      <a:r>
                        <a:rPr lang="en-US" sz="1000" b="1" kern="1200" baseline="0" dirty="0" smtClean="0">
                          <a:solidFill>
                            <a:schemeClr val="dk1"/>
                          </a:solidFill>
                          <a:latin typeface="+mn-lt"/>
                          <a:ea typeface="+mn-ea"/>
                          <a:cs typeface="+mn-cs"/>
                        </a:rPr>
                        <a:t> COUNTRY</a:t>
                      </a:r>
                      <a:endParaRPr lang="en-US" sz="1000" b="1" kern="1200" dirty="0" smtClean="0">
                        <a:solidFill>
                          <a:schemeClr val="dk1"/>
                        </a:solidFill>
                        <a:latin typeface="+mn-lt"/>
                        <a:ea typeface="+mn-ea"/>
                        <a:cs typeface="+mn-cs"/>
                      </a:endParaRPr>
                    </a:p>
                    <a:p>
                      <a:endParaRPr lang="en-US" sz="100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gn="l" defTabSz="914400" rtl="0" eaLnBrk="1" latinLnBrk="0" hangingPunct="1">
                        <a:lnSpc>
                          <a:spcPts val="1200"/>
                        </a:lnSpc>
                        <a:spcBef>
                          <a:spcPts val="0"/>
                        </a:spcBef>
                        <a:spcAft>
                          <a:spcPts val="565"/>
                        </a:spcAft>
                      </a:pPr>
                      <a:r>
                        <a:rPr lang="en-US" sz="1000" kern="1200" dirty="0" smtClean="0">
                          <a:solidFill>
                            <a:schemeClr val="dk1"/>
                          </a:solidFill>
                          <a:effectLst/>
                          <a:latin typeface="+mn-lt"/>
                          <a:ea typeface="+mn-ea"/>
                          <a:cs typeface="+mn-cs"/>
                        </a:rPr>
                        <a:t>Has local sanitation been assessed as adequate?</a:t>
                      </a:r>
                      <a:endParaRPr lang="en-US" sz="10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Have hazards relating to the natural environment been assessed?</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475998">
                <a:tc>
                  <a:txBody>
                    <a:bodyPr/>
                    <a:lstStyle/>
                    <a:p>
                      <a:r>
                        <a:rPr lang="en-US" sz="1000" kern="1200" dirty="0" smtClean="0">
                          <a:solidFill>
                            <a:schemeClr val="dk1"/>
                          </a:solidFill>
                          <a:effectLst/>
                          <a:latin typeface="+mn-lt"/>
                          <a:ea typeface="+mn-ea"/>
                          <a:cs typeface="+mn-cs"/>
                        </a:rPr>
                        <a:t>Has the nature of the work task been risk assessed?</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Is the emergency exit strategy current?</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Is it appropriate for the worker to be alone while carrying out particular work activities?</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Are measures in place to reduce worker isolation with the returning workplace? </a:t>
                      </a:r>
                      <a:endParaRPr lang="en-US" sz="10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marR="0" fontAlgn="ctr">
                        <a:lnSpc>
                          <a:spcPts val="1200"/>
                        </a:lnSpc>
                        <a:spcBef>
                          <a:spcPts val="0"/>
                        </a:spcBef>
                        <a:spcAft>
                          <a:spcPts val="565"/>
                        </a:spcAft>
                      </a:pPr>
                      <a:r>
                        <a:rPr lang="en-US" sz="1000" kern="1200" dirty="0">
                          <a:solidFill>
                            <a:srgbClr val="262626"/>
                          </a:solidFill>
                          <a:effectLst/>
                          <a:latin typeface="+mn-lt"/>
                          <a:ea typeface="MS Mincho"/>
                          <a:cs typeface="AvantGarde-CondBook"/>
                        </a:rPr>
                        <a:t>Are measures in place to maintain worker psychosocial connection and engagement through career planning?</a:t>
                      </a:r>
                    </a:p>
                  </a:txBody>
                  <a:tcPr marL="71755" marR="71755" marT="53975" marB="53975" anchor="ct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endParaRPr lang="en-US" sz="1000" kern="1200" dirty="0">
                        <a:solidFill>
                          <a:srgbClr val="262626"/>
                        </a:solidFill>
                        <a:effectLst/>
                        <a:latin typeface="+mn-lt"/>
                        <a:ea typeface="MS Mincho"/>
                        <a:cs typeface="AvantGarde-CondBook"/>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bl>
          </a:graphicData>
        </a:graphic>
      </p:graphicFrame>
      <p:sp>
        <p:nvSpPr>
          <p:cNvPr id="3" name="TextBox 2"/>
          <p:cNvSpPr txBox="1"/>
          <p:nvPr/>
        </p:nvSpPr>
        <p:spPr>
          <a:xfrm>
            <a:off x="7262646" y="827955"/>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276895" y="958760"/>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01660" y="958760"/>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8" name="TextBox 7"/>
          <p:cNvSpPr txBox="1"/>
          <p:nvPr/>
        </p:nvSpPr>
        <p:spPr>
          <a:xfrm>
            <a:off x="11090352" y="6448180"/>
            <a:ext cx="481538" cy="246221"/>
          </a:xfrm>
          <a:prstGeom prst="rect">
            <a:avLst/>
          </a:prstGeom>
          <a:noFill/>
        </p:spPr>
        <p:txBody>
          <a:bodyPr wrap="square" rtlCol="0">
            <a:spAutoFit/>
          </a:bodyPr>
          <a:lstStyle/>
          <a:p>
            <a:fld id="{5FF33F66-3880-40FB-9680-5CC12961DAC0}" type="slidenum">
              <a:rPr lang="en-US" sz="1000" smtClean="0">
                <a:solidFill>
                  <a:schemeClr val="accent5">
                    <a:lumMod val="75000"/>
                  </a:schemeClr>
                </a:solidFill>
                <a:latin typeface="Aller" panose="02000503030000020004" pitchFamily="2" charset="0"/>
              </a:rPr>
              <a:t>15</a:t>
            </a:fld>
            <a:endParaRPr lang="bg-BG" sz="1000" dirty="0">
              <a:solidFill>
                <a:schemeClr val="accent5">
                  <a:lumMod val="75000"/>
                </a:schemeClr>
              </a:solidFill>
            </a:endParaRPr>
          </a:p>
        </p:txBody>
      </p:sp>
    </p:spTree>
    <p:extLst>
      <p:ext uri="{BB962C8B-B14F-4D97-AF65-F5344CB8AC3E}">
        <p14:creationId xmlns:p14="http://schemas.microsoft.com/office/powerpoint/2010/main" val="7489694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76874938"/>
              </p:ext>
            </p:extLst>
          </p:nvPr>
        </p:nvGraphicFramePr>
        <p:xfrm>
          <a:off x="328449" y="1237357"/>
          <a:ext cx="11062137" cy="5079748"/>
        </p:xfrm>
        <a:graphic>
          <a:graphicData uri="http://schemas.openxmlformats.org/drawingml/2006/table">
            <a:tbl>
              <a:tblPr firstRow="1" bandRow="1">
                <a:tableStyleId>{5C22544A-7EE6-4342-B048-85BDC9FD1C3A}</a:tableStyleId>
              </a:tblPr>
              <a:tblGrid>
                <a:gridCol w="1918137"/>
                <a:gridCol w="417786"/>
                <a:gridCol w="409904"/>
                <a:gridCol w="465083"/>
                <a:gridCol w="1881685"/>
                <a:gridCol w="1065632"/>
                <a:gridCol w="1065632"/>
                <a:gridCol w="1065632"/>
                <a:gridCol w="1542936"/>
                <a:gridCol w="1229710"/>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c>
                  <a:txBody>
                    <a:bodyPr/>
                    <a:lstStyle/>
                    <a:p>
                      <a:pPr algn="ctr"/>
                      <a:r>
                        <a:rPr lang="en-US" sz="1050" dirty="0" smtClean="0"/>
                        <a:t>Residual Risk Taking</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dk1"/>
                          </a:solidFill>
                          <a:latin typeface="+mn-lt"/>
                          <a:ea typeface="+mn-ea"/>
                          <a:cs typeface="+mn-cs"/>
                        </a:rPr>
                        <a:t>RE-ENTRY</a:t>
                      </a:r>
                    </a:p>
                    <a:p>
                      <a:endParaRPr lang="en-US" sz="100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262626"/>
                          </a:solidFill>
                          <a:effectLst/>
                          <a:latin typeface="+mn-lt"/>
                          <a:ea typeface="MS Mincho"/>
                          <a:cs typeface="AvantGarde-CondBook"/>
                        </a:rPr>
                        <a:t>Has situational fitness to travel been risk assessed?</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Has travel risk associated with any existing medical condition for the worker been assessed?</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475998">
                <a:tc>
                  <a:txBody>
                    <a:bodyPr/>
                    <a:lstStyle/>
                    <a:p>
                      <a:r>
                        <a:rPr lang="en-US" sz="1000" kern="1200" dirty="0" smtClean="0">
                          <a:solidFill>
                            <a:schemeClr val="dk1"/>
                          </a:solidFill>
                          <a:effectLst/>
                          <a:latin typeface="+mn-lt"/>
                          <a:ea typeface="+mn-ea"/>
                          <a:cs typeface="+mn-cs"/>
                        </a:rPr>
                        <a:t>Have risks associated with extended travel been minimized?</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Has the requirement for any other vaccinations before return to country been assessed?</a:t>
                      </a:r>
                      <a:endParaRPr lang="en-US" sz="10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Have risks associated with return transport been assessed?</a:t>
                      </a:r>
                      <a:endParaRPr lang="en-US" sz="10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marR="0" fontAlgn="ctr">
                        <a:lnSpc>
                          <a:spcPts val="1200"/>
                        </a:lnSpc>
                        <a:spcBef>
                          <a:spcPts val="0"/>
                        </a:spcBef>
                        <a:spcAft>
                          <a:spcPts val="565"/>
                        </a:spcAft>
                      </a:pPr>
                      <a:r>
                        <a:rPr lang="en-US" sz="1000" kern="1200" dirty="0" smtClean="0">
                          <a:solidFill>
                            <a:schemeClr val="dk1"/>
                          </a:solidFill>
                          <a:effectLst/>
                          <a:latin typeface="+mn-lt"/>
                          <a:ea typeface="+mn-ea"/>
                          <a:cs typeface="+mn-cs"/>
                        </a:rPr>
                        <a:t>Have risks associated with return accommodation been assessed?</a:t>
                      </a:r>
                      <a:endParaRPr lang="en-US" sz="1000" dirty="0">
                        <a:effectLst/>
                        <a:latin typeface="+mn-lt"/>
                        <a:ea typeface="MS Mincho"/>
                        <a:cs typeface="Times New Roman" panose="02020603050405020304" pitchFamily="18" charset="0"/>
                      </a:endParaRPr>
                    </a:p>
                  </a:txBody>
                  <a:tcPr marL="71755" marR="71755" marT="53975" marB="53975" anchor="ct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Have valuables and luggage been properly secured?</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Have risks in relation to personal safety while travelling been communicated to the worker?</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00" kern="1200" dirty="0" smtClean="0">
                          <a:solidFill>
                            <a:schemeClr val="dk1"/>
                          </a:solidFill>
                          <a:effectLst/>
                          <a:latin typeface="+mn-lt"/>
                          <a:ea typeface="+mn-ea"/>
                          <a:cs typeface="+mn-cs"/>
                        </a:rPr>
                        <a:t>Has career planning continued to maintain worker connection with the returning workplace?</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bl>
          </a:graphicData>
        </a:graphic>
      </p:graphicFrame>
      <p:sp>
        <p:nvSpPr>
          <p:cNvPr id="3" name="TextBox 2"/>
          <p:cNvSpPr txBox="1"/>
          <p:nvPr/>
        </p:nvSpPr>
        <p:spPr>
          <a:xfrm>
            <a:off x="7239001" y="954079"/>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253250" y="1084884"/>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01663" y="1084884"/>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8" name="Rectangle 7"/>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9" name="TextBox 8"/>
          <p:cNvSpPr txBox="1"/>
          <p:nvPr/>
        </p:nvSpPr>
        <p:spPr>
          <a:xfrm>
            <a:off x="11098233" y="6448180"/>
            <a:ext cx="481538" cy="246221"/>
          </a:xfrm>
          <a:prstGeom prst="rect">
            <a:avLst/>
          </a:prstGeom>
          <a:noFill/>
        </p:spPr>
        <p:txBody>
          <a:bodyPr wrap="square" rtlCol="0">
            <a:spAutoFit/>
          </a:bodyPr>
          <a:lstStyle/>
          <a:p>
            <a:fld id="{D0FF977B-D8BC-44CB-AF4A-4C8DE555710D}" type="slidenum">
              <a:rPr lang="en-US" sz="1000" smtClean="0">
                <a:solidFill>
                  <a:schemeClr val="accent5">
                    <a:lumMod val="75000"/>
                  </a:schemeClr>
                </a:solidFill>
                <a:latin typeface="Aller" panose="02000503030000020004" pitchFamily="2" charset="0"/>
              </a:rPr>
              <a:t>16</a:t>
            </a:fld>
            <a:endParaRPr lang="bg-BG" sz="1000" dirty="0">
              <a:solidFill>
                <a:schemeClr val="accent5">
                  <a:lumMod val="75000"/>
                </a:schemeClr>
              </a:solidFill>
            </a:endParaRPr>
          </a:p>
        </p:txBody>
      </p:sp>
    </p:spTree>
    <p:extLst>
      <p:ext uri="{BB962C8B-B14F-4D97-AF65-F5344CB8AC3E}">
        <p14:creationId xmlns:p14="http://schemas.microsoft.com/office/powerpoint/2010/main" val="31397296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84698153"/>
              </p:ext>
            </p:extLst>
          </p:nvPr>
        </p:nvGraphicFramePr>
        <p:xfrm>
          <a:off x="352094" y="1128978"/>
          <a:ext cx="11062137" cy="3337560"/>
        </p:xfrm>
        <a:graphic>
          <a:graphicData uri="http://schemas.openxmlformats.org/drawingml/2006/table">
            <a:tbl>
              <a:tblPr firstRow="1" bandRow="1">
                <a:tableStyleId>{5C22544A-7EE6-4342-B048-85BDC9FD1C3A}</a:tableStyleId>
              </a:tblPr>
              <a:tblGrid>
                <a:gridCol w="1646887"/>
                <a:gridCol w="484379"/>
                <a:gridCol w="456909"/>
                <a:gridCol w="511849"/>
                <a:gridCol w="1992571"/>
                <a:gridCol w="1065632"/>
                <a:gridCol w="1065632"/>
                <a:gridCol w="1065632"/>
                <a:gridCol w="1386323"/>
                <a:gridCol w="1386323"/>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c>
                  <a:txBody>
                    <a:bodyPr/>
                    <a:lstStyle/>
                    <a:p>
                      <a:pPr algn="ctr"/>
                      <a:r>
                        <a:rPr lang="en-US" sz="1050" dirty="0" smtClean="0"/>
                        <a:t>Residual Risk Taking</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dk1"/>
                          </a:solidFill>
                          <a:latin typeface="+mn-lt"/>
                          <a:ea typeface="+mn-ea"/>
                          <a:cs typeface="+mn-cs"/>
                        </a:rPr>
                        <a:t>IN</a:t>
                      </a:r>
                      <a:r>
                        <a:rPr lang="en-US" sz="1000" b="1" kern="1200" baseline="0" dirty="0" smtClean="0">
                          <a:solidFill>
                            <a:schemeClr val="dk1"/>
                          </a:solidFill>
                          <a:latin typeface="+mn-lt"/>
                          <a:ea typeface="+mn-ea"/>
                          <a:cs typeface="+mn-cs"/>
                        </a:rPr>
                        <a:t> COUNTRY</a:t>
                      </a:r>
                      <a:endParaRPr lang="en-US" sz="1000" b="1" kern="1200" dirty="0" smtClean="0">
                        <a:solidFill>
                          <a:schemeClr val="dk1"/>
                        </a:solidFill>
                        <a:latin typeface="+mn-lt"/>
                        <a:ea typeface="+mn-ea"/>
                        <a:cs typeface="+mn-cs"/>
                      </a:endParaRPr>
                    </a:p>
                    <a:p>
                      <a:endParaRPr lang="en-US" sz="100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r>
                        <a:rPr lang="en-US" sz="1000" kern="1200" dirty="0" smtClean="0">
                          <a:solidFill>
                            <a:schemeClr val="dk1"/>
                          </a:solidFill>
                          <a:effectLst/>
                          <a:latin typeface="+mn-lt"/>
                          <a:ea typeface="+mn-ea"/>
                          <a:cs typeface="+mn-cs"/>
                        </a:rPr>
                        <a:t>Has adequate consideration been given to physical recovery following journey?</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Has support for psychological adjustment been provided?</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475998">
                <a:tc>
                  <a:txBody>
                    <a:bodyPr/>
                    <a:lstStyle/>
                    <a:p>
                      <a:r>
                        <a:rPr lang="en-US" sz="1000" kern="1200" dirty="0" smtClean="0">
                          <a:solidFill>
                            <a:schemeClr val="dk1"/>
                          </a:solidFill>
                          <a:effectLst/>
                          <a:latin typeface="+mn-lt"/>
                          <a:ea typeface="+mn-ea"/>
                          <a:cs typeface="+mn-cs"/>
                        </a:rPr>
                        <a:t>Are measures in place to overcome isolation or disconnection from the returning workplace?</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r h="0">
                <a:tc>
                  <a:txBody>
                    <a:bodyPr/>
                    <a:lstStyle/>
                    <a:p>
                      <a:pPr marL="0" algn="l" defTabSz="914400" rtl="0" eaLnBrk="1" latinLnBrk="0" hangingPunct="1"/>
                      <a:r>
                        <a:rPr lang="en-US" sz="1050" kern="1200" dirty="0" smtClean="0">
                          <a:solidFill>
                            <a:schemeClr val="dk1"/>
                          </a:solidFill>
                          <a:effectLst/>
                          <a:latin typeface="+mn-lt"/>
                          <a:ea typeface="+mn-ea"/>
                          <a:cs typeface="+mn-cs"/>
                        </a:rPr>
                        <a:t>Has the worker provided a post activity report for the knowledge sharing of identified hazards and risks?</a:t>
                      </a:r>
                      <a:endParaRPr lang="en-US" sz="100" kern="1200" dirty="0">
                        <a:solidFill>
                          <a:schemeClr val="dk1"/>
                        </a:solidFill>
                        <a:effectLst/>
                        <a:latin typeface="+mn-lt"/>
                        <a:ea typeface="+mn-ea"/>
                        <a:cs typeface="+mn-cs"/>
                      </a:endParaRP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c>
                  <a:txBody>
                    <a:bodyPr/>
                    <a:lstStyle/>
                    <a:p>
                      <a:endParaRPr lang="en-US" sz="400" dirty="0"/>
                    </a:p>
                  </a:txBody>
                  <a:tcPr/>
                </a:tc>
              </a:tr>
            </a:tbl>
          </a:graphicData>
        </a:graphic>
      </p:graphicFrame>
      <p:sp>
        <p:nvSpPr>
          <p:cNvPr id="3" name="TextBox 2"/>
          <p:cNvSpPr txBox="1"/>
          <p:nvPr/>
        </p:nvSpPr>
        <p:spPr>
          <a:xfrm>
            <a:off x="7262646" y="867368"/>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276895" y="998173"/>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01660" y="998173"/>
            <a:ext cx="2971800" cy="0"/>
          </a:xfrm>
          <a:prstGeom prst="line">
            <a:avLst/>
          </a:prstGeom>
        </p:spPr>
        <p:style>
          <a:lnRef idx="3">
            <a:schemeClr val="accent5"/>
          </a:lnRef>
          <a:fillRef idx="0">
            <a:schemeClr val="accent5"/>
          </a:fillRef>
          <a:effectRef idx="2">
            <a:schemeClr val="accent5"/>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97271917"/>
              </p:ext>
            </p:extLst>
          </p:nvPr>
        </p:nvGraphicFramePr>
        <p:xfrm>
          <a:off x="421211" y="5091780"/>
          <a:ext cx="4359165" cy="890016"/>
        </p:xfrm>
        <a:graphic>
          <a:graphicData uri="http://schemas.openxmlformats.org/drawingml/2006/table">
            <a:tbl>
              <a:tblPr firstRow="1" bandRow="1">
                <a:tableStyleId>{5C22544A-7EE6-4342-B048-85BDC9FD1C3A}</a:tableStyleId>
              </a:tblPr>
              <a:tblGrid>
                <a:gridCol w="1899744"/>
                <a:gridCol w="2459421"/>
              </a:tblGrid>
              <a:tr h="246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lt1"/>
                          </a:solidFill>
                          <a:latin typeface="+mn-lt"/>
                          <a:ea typeface="+mn-ea"/>
                          <a:cs typeface="+mn-cs"/>
                        </a:rPr>
                        <a:t>Employer Representative Name </a:t>
                      </a:r>
                      <a:endParaRPr lang="en-US" sz="1000" b="1" kern="1200" baseline="0" dirty="0">
                        <a:solidFill>
                          <a:schemeClr val="lt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latin typeface="+mn-lt"/>
                        <a:ea typeface="+mn-ea"/>
                        <a:cs typeface="+mn-cs"/>
                      </a:endParaRPr>
                    </a:p>
                  </a:txBody>
                  <a:tcPr/>
                </a:tc>
              </a:tr>
              <a:tr h="246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mn-cs"/>
                        </a:rPr>
                        <a:t>Employer Representative Signature </a:t>
                      </a:r>
                      <a:endParaRPr lang="en-US" sz="10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latin typeface="+mn-lt"/>
                        <a:ea typeface="+mn-ea"/>
                        <a:cs typeface="+mn-cs"/>
                      </a:endParaRPr>
                    </a:p>
                  </a:txBody>
                  <a:tcPr/>
                </a:tc>
              </a:tr>
              <a:tr h="246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mn-cs"/>
                        </a:rPr>
                        <a:t>Date </a:t>
                      </a:r>
                      <a:endParaRPr lang="en-US" sz="10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latin typeface="+mn-lt"/>
                        <a:ea typeface="+mn-ea"/>
                        <a:cs typeface="+mn-cs"/>
                      </a:endParaRPr>
                    </a:p>
                  </a:txBody>
                  <a:tcPr/>
                </a:tc>
              </a:tr>
            </a:tbl>
          </a:graphicData>
        </a:graphic>
      </p:graphicFrame>
      <p:sp>
        <p:nvSpPr>
          <p:cNvPr id="9" name="Rectangle 8"/>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0" name="TextBox 9"/>
          <p:cNvSpPr txBox="1"/>
          <p:nvPr/>
        </p:nvSpPr>
        <p:spPr>
          <a:xfrm>
            <a:off x="11082470" y="6467765"/>
            <a:ext cx="481538" cy="246221"/>
          </a:xfrm>
          <a:prstGeom prst="rect">
            <a:avLst/>
          </a:prstGeom>
          <a:noFill/>
        </p:spPr>
        <p:txBody>
          <a:bodyPr wrap="square" rtlCol="0">
            <a:spAutoFit/>
          </a:bodyPr>
          <a:lstStyle/>
          <a:p>
            <a:fld id="{07E3F2DE-0013-415E-BB69-453AC55ACDDA}" type="slidenum">
              <a:rPr lang="en-US" sz="1000" smtClean="0">
                <a:solidFill>
                  <a:schemeClr val="accent5">
                    <a:lumMod val="75000"/>
                  </a:schemeClr>
                </a:solidFill>
                <a:latin typeface="Aller" panose="02000503030000020004" pitchFamily="2" charset="0"/>
              </a:rPr>
              <a:t>17</a:t>
            </a:fld>
            <a:endParaRPr lang="bg-BG" sz="1000" dirty="0">
              <a:solidFill>
                <a:schemeClr val="accent5">
                  <a:lumMod val="75000"/>
                </a:schemeClr>
              </a:solidFill>
            </a:endParaRPr>
          </a:p>
        </p:txBody>
      </p:sp>
      <p:sp>
        <p:nvSpPr>
          <p:cNvPr id="11" name="TextBox 10"/>
          <p:cNvSpPr txBox="1"/>
          <p:nvPr/>
        </p:nvSpPr>
        <p:spPr>
          <a:xfrm>
            <a:off x="5583617" y="5012123"/>
            <a:ext cx="2979683" cy="400110"/>
          </a:xfrm>
          <a:prstGeom prst="rect">
            <a:avLst/>
          </a:prstGeom>
          <a:noFill/>
        </p:spPr>
        <p:txBody>
          <a:bodyPr wrap="square" rtlCol="0">
            <a:spAutoFit/>
          </a:bodyPr>
          <a:lstStyle/>
          <a:p>
            <a:r>
              <a:rPr lang="en-US" sz="1000" dirty="0" smtClean="0"/>
              <a:t>I have provided the traveler with a United States State Department Travel Advisory. </a:t>
            </a:r>
            <a:endParaRPr lang="en-US" sz="1000" dirty="0"/>
          </a:p>
        </p:txBody>
      </p:sp>
      <p:sp>
        <p:nvSpPr>
          <p:cNvPr id="12" name="Rectangle 11"/>
          <p:cNvSpPr/>
          <p:nvPr/>
        </p:nvSpPr>
        <p:spPr>
          <a:xfrm>
            <a:off x="8563301" y="5091780"/>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705191" y="5014317"/>
            <a:ext cx="360996" cy="246221"/>
          </a:xfrm>
          <a:prstGeom prst="rect">
            <a:avLst/>
          </a:prstGeom>
          <a:noFill/>
        </p:spPr>
        <p:txBody>
          <a:bodyPr wrap="none" rtlCol="0">
            <a:spAutoFit/>
          </a:bodyPr>
          <a:lstStyle/>
          <a:p>
            <a:r>
              <a:rPr lang="en-US" sz="1000" dirty="0" smtClean="0"/>
              <a:t>Yes</a:t>
            </a:r>
            <a:endParaRPr lang="en-US" sz="1000" dirty="0"/>
          </a:p>
        </p:txBody>
      </p:sp>
      <p:sp>
        <p:nvSpPr>
          <p:cNvPr id="14" name="Rectangle 13"/>
          <p:cNvSpPr/>
          <p:nvPr/>
        </p:nvSpPr>
        <p:spPr>
          <a:xfrm>
            <a:off x="9137941" y="5094403"/>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9279831" y="5016940"/>
            <a:ext cx="335348" cy="246221"/>
          </a:xfrm>
          <a:prstGeom prst="rect">
            <a:avLst/>
          </a:prstGeom>
          <a:noFill/>
        </p:spPr>
        <p:txBody>
          <a:bodyPr wrap="none" rtlCol="0">
            <a:spAutoFit/>
          </a:bodyPr>
          <a:lstStyle/>
          <a:p>
            <a:r>
              <a:rPr lang="en-US" sz="1000" dirty="0" smtClean="0"/>
              <a:t>No</a:t>
            </a:r>
            <a:endParaRPr lang="en-US" sz="1000" dirty="0"/>
          </a:p>
        </p:txBody>
      </p:sp>
      <p:sp>
        <p:nvSpPr>
          <p:cNvPr id="16" name="TextBox 15"/>
          <p:cNvSpPr txBox="1"/>
          <p:nvPr/>
        </p:nvSpPr>
        <p:spPr>
          <a:xfrm>
            <a:off x="5593143" y="5466582"/>
            <a:ext cx="2979683" cy="400110"/>
          </a:xfrm>
          <a:prstGeom prst="rect">
            <a:avLst/>
          </a:prstGeom>
          <a:noFill/>
        </p:spPr>
        <p:txBody>
          <a:bodyPr wrap="square" rtlCol="0">
            <a:spAutoFit/>
          </a:bodyPr>
          <a:lstStyle/>
          <a:p>
            <a:r>
              <a:rPr lang="en-US" sz="1000" dirty="0" smtClean="0"/>
              <a:t>The traveler has taken an International Travel Training Class. </a:t>
            </a:r>
            <a:endParaRPr lang="en-US" sz="1000" dirty="0"/>
          </a:p>
        </p:txBody>
      </p:sp>
      <p:sp>
        <p:nvSpPr>
          <p:cNvPr id="17" name="Rectangle 16"/>
          <p:cNvSpPr/>
          <p:nvPr/>
        </p:nvSpPr>
        <p:spPr>
          <a:xfrm>
            <a:off x="8563301" y="5520405"/>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705191" y="5442942"/>
            <a:ext cx="360996" cy="246221"/>
          </a:xfrm>
          <a:prstGeom prst="rect">
            <a:avLst/>
          </a:prstGeom>
          <a:noFill/>
        </p:spPr>
        <p:txBody>
          <a:bodyPr wrap="none" rtlCol="0">
            <a:spAutoFit/>
          </a:bodyPr>
          <a:lstStyle/>
          <a:p>
            <a:r>
              <a:rPr lang="en-US" sz="1000" dirty="0" smtClean="0"/>
              <a:t>Yes</a:t>
            </a:r>
            <a:endParaRPr lang="en-US" sz="1000" dirty="0"/>
          </a:p>
        </p:txBody>
      </p:sp>
      <p:sp>
        <p:nvSpPr>
          <p:cNvPr id="19" name="Rectangle 18"/>
          <p:cNvSpPr/>
          <p:nvPr/>
        </p:nvSpPr>
        <p:spPr>
          <a:xfrm>
            <a:off x="9137941" y="5523028"/>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9279831" y="5445565"/>
            <a:ext cx="335348" cy="246221"/>
          </a:xfrm>
          <a:prstGeom prst="rect">
            <a:avLst/>
          </a:prstGeom>
          <a:noFill/>
        </p:spPr>
        <p:txBody>
          <a:bodyPr wrap="none" rtlCol="0">
            <a:spAutoFit/>
          </a:bodyPr>
          <a:lstStyle/>
          <a:p>
            <a:r>
              <a:rPr lang="en-US" sz="1000" dirty="0" smtClean="0"/>
              <a:t>No</a:t>
            </a:r>
            <a:endParaRPr lang="en-US" sz="1000" dirty="0"/>
          </a:p>
        </p:txBody>
      </p:sp>
      <p:sp>
        <p:nvSpPr>
          <p:cNvPr id="21" name="TextBox 20"/>
          <p:cNvSpPr txBox="1"/>
          <p:nvPr/>
        </p:nvSpPr>
        <p:spPr>
          <a:xfrm>
            <a:off x="5593143" y="5915279"/>
            <a:ext cx="3050628" cy="400110"/>
          </a:xfrm>
          <a:prstGeom prst="rect">
            <a:avLst/>
          </a:prstGeom>
          <a:noFill/>
        </p:spPr>
        <p:txBody>
          <a:bodyPr wrap="square" rtlCol="0">
            <a:spAutoFit/>
          </a:bodyPr>
          <a:lstStyle/>
          <a:p>
            <a:r>
              <a:rPr lang="en-US" sz="1000" dirty="0" smtClean="0"/>
              <a:t>If the traveler is being accompanied by family members, they have been advised of the risk/liability. </a:t>
            </a:r>
            <a:endParaRPr lang="en-US" sz="1000" dirty="0"/>
          </a:p>
        </p:txBody>
      </p:sp>
      <p:sp>
        <p:nvSpPr>
          <p:cNvPr id="22" name="Rectangle 21"/>
          <p:cNvSpPr/>
          <p:nvPr/>
        </p:nvSpPr>
        <p:spPr>
          <a:xfrm>
            <a:off x="8572826" y="5968080"/>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714716" y="5890617"/>
            <a:ext cx="360996" cy="246221"/>
          </a:xfrm>
          <a:prstGeom prst="rect">
            <a:avLst/>
          </a:prstGeom>
          <a:noFill/>
        </p:spPr>
        <p:txBody>
          <a:bodyPr wrap="none" rtlCol="0">
            <a:spAutoFit/>
          </a:bodyPr>
          <a:lstStyle/>
          <a:p>
            <a:r>
              <a:rPr lang="en-US" sz="1000" dirty="0" smtClean="0"/>
              <a:t>Yes</a:t>
            </a:r>
            <a:endParaRPr lang="en-US" sz="1000" dirty="0"/>
          </a:p>
        </p:txBody>
      </p:sp>
      <p:sp>
        <p:nvSpPr>
          <p:cNvPr id="24" name="Rectangle 23"/>
          <p:cNvSpPr/>
          <p:nvPr/>
        </p:nvSpPr>
        <p:spPr>
          <a:xfrm>
            <a:off x="9147466" y="5970703"/>
            <a:ext cx="141890" cy="9696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289356" y="5893240"/>
            <a:ext cx="335348" cy="246221"/>
          </a:xfrm>
          <a:prstGeom prst="rect">
            <a:avLst/>
          </a:prstGeom>
          <a:noFill/>
        </p:spPr>
        <p:txBody>
          <a:bodyPr wrap="none" rtlCol="0">
            <a:spAutoFit/>
          </a:bodyPr>
          <a:lstStyle/>
          <a:p>
            <a:r>
              <a:rPr lang="en-US" sz="1000" dirty="0" smtClean="0"/>
              <a:t>No</a:t>
            </a:r>
            <a:endParaRPr lang="en-US" sz="1000" dirty="0"/>
          </a:p>
        </p:txBody>
      </p:sp>
    </p:spTree>
    <p:extLst>
      <p:ext uri="{BB962C8B-B14F-4D97-AF65-F5344CB8AC3E}">
        <p14:creationId xmlns:p14="http://schemas.microsoft.com/office/powerpoint/2010/main" val="3539889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5097" y="4663076"/>
            <a:ext cx="10254504" cy="1908215"/>
          </a:xfrm>
          <a:prstGeom prst="rect">
            <a:avLst/>
          </a:prstGeom>
        </p:spPr>
        <p:txBody>
          <a:bodyPr wrap="square">
            <a:spAutoFit/>
          </a:bodyPr>
          <a:lstStyle/>
          <a:p>
            <a:r>
              <a:rPr lang="en-US" sz="1200" b="1" cap="all" dirty="0">
                <a:solidFill>
                  <a:schemeClr val="accent5">
                    <a:lumMod val="75000"/>
                  </a:schemeClr>
                </a:solidFill>
              </a:rPr>
              <a:t>Instructions:</a:t>
            </a:r>
          </a:p>
          <a:p>
            <a:r>
              <a:rPr lang="en-US" sz="1100" dirty="0"/>
              <a:t>Please review the ‘Explanatory Notes’ section following then:</a:t>
            </a:r>
          </a:p>
          <a:p>
            <a:pPr marL="171450" indent="-171450">
              <a:buClr>
                <a:schemeClr val="accent5">
                  <a:lumMod val="75000"/>
                </a:schemeClr>
              </a:buClr>
              <a:buFont typeface="Wingdings" panose="05000000000000000000" pitchFamily="2" charset="2"/>
              <a:buChar char="Ø"/>
            </a:pPr>
            <a:r>
              <a:rPr lang="en-US" sz="1100" dirty="0"/>
              <a:t>Traveler—Complete Part </a:t>
            </a:r>
            <a:r>
              <a:rPr lang="en-US" sz="1100" dirty="0" smtClean="0"/>
              <a:t>1</a:t>
            </a:r>
            <a:endParaRPr lang="en-US" sz="1100" dirty="0"/>
          </a:p>
          <a:p>
            <a:pPr marL="171450" indent="-171450">
              <a:buClr>
                <a:schemeClr val="accent5">
                  <a:lumMod val="75000"/>
                </a:schemeClr>
              </a:buClr>
              <a:buFont typeface="Wingdings" panose="05000000000000000000" pitchFamily="2" charset="2"/>
              <a:buChar char="Ø"/>
            </a:pPr>
            <a:r>
              <a:rPr lang="en-US" sz="1100" dirty="0"/>
              <a:t>Employer Representative—Review Part 1 and complete Part 2 for each phase of the overseas </a:t>
            </a:r>
            <a:r>
              <a:rPr lang="en-US" sz="1100" dirty="0" smtClean="0"/>
              <a:t>assignment</a:t>
            </a:r>
          </a:p>
          <a:p>
            <a:endParaRPr lang="en-US" sz="1100" dirty="0"/>
          </a:p>
          <a:p>
            <a:r>
              <a:rPr lang="en-US" sz="1100" dirty="0"/>
              <a:t>This checklist is a tool that enables users to gather information on the hazards and risk associated with the intended travel and can assist in the risk assessment process. </a:t>
            </a:r>
            <a:endParaRPr lang="en-US" sz="1100" dirty="0" smtClean="0"/>
          </a:p>
          <a:p>
            <a:r>
              <a:rPr lang="en-US" sz="1100" b="1" dirty="0" smtClean="0">
                <a:solidFill>
                  <a:schemeClr val="accent5">
                    <a:lumMod val="75000"/>
                  </a:schemeClr>
                </a:solidFill>
              </a:rPr>
              <a:t>Part </a:t>
            </a:r>
            <a:r>
              <a:rPr lang="en-US" sz="1100" b="1" dirty="0">
                <a:solidFill>
                  <a:schemeClr val="accent5">
                    <a:lumMod val="75000"/>
                  </a:schemeClr>
                </a:solidFill>
              </a:rPr>
              <a:t>1</a:t>
            </a:r>
            <a:r>
              <a:rPr lang="en-US" sz="1100" dirty="0"/>
              <a:t> of the tool is designed to enhance situational awareness for the traveler, while </a:t>
            </a:r>
            <a:r>
              <a:rPr lang="en-US" sz="1100" b="1" dirty="0">
                <a:solidFill>
                  <a:schemeClr val="accent5">
                    <a:lumMod val="75000"/>
                  </a:schemeClr>
                </a:solidFill>
              </a:rPr>
              <a:t>Part 2 </a:t>
            </a:r>
            <a:r>
              <a:rPr lang="en-US" sz="1100" dirty="0"/>
              <a:t>assists employer representatives assess risk. In assessing and analyzing the intended travel this tool may be used to complement your own organization’s risk management framework.</a:t>
            </a:r>
          </a:p>
          <a:p>
            <a:r>
              <a:rPr lang="en-US" dirty="0"/>
              <a:t/>
            </a:r>
            <a:br>
              <a:rPr lang="en-US" dirty="0"/>
            </a:br>
            <a:endParaRPr lang="en-US" sz="1100" dirty="0">
              <a:solidFill>
                <a:srgbClr val="000000"/>
              </a:solidFill>
              <a:effectLst/>
              <a:latin typeface="TimesNewRomanPSMT"/>
              <a:ea typeface="MS Mincho"/>
              <a:cs typeface="TimesNewRomanPSMT"/>
            </a:endParaRPr>
          </a:p>
        </p:txBody>
      </p:sp>
      <p:graphicFrame>
        <p:nvGraphicFramePr>
          <p:cNvPr id="14" name="Table 13"/>
          <p:cNvGraphicFramePr>
            <a:graphicFrameLocks noGrp="1"/>
          </p:cNvGraphicFramePr>
          <p:nvPr>
            <p:extLst>
              <p:ext uri="{D42A27DB-BD31-4B8C-83A1-F6EECF244321}">
                <p14:modId xmlns:p14="http://schemas.microsoft.com/office/powerpoint/2010/main" val="599519120"/>
              </p:ext>
            </p:extLst>
          </p:nvPr>
        </p:nvGraphicFramePr>
        <p:xfrm>
          <a:off x="384504" y="865465"/>
          <a:ext cx="11116441" cy="3657600"/>
        </p:xfrm>
        <a:graphic>
          <a:graphicData uri="http://schemas.openxmlformats.org/drawingml/2006/table">
            <a:tbl>
              <a:tblPr firstRow="1" bandRow="1">
                <a:tableStyleId>{5C22544A-7EE6-4342-B048-85BDC9FD1C3A}</a:tableStyleId>
              </a:tblPr>
              <a:tblGrid>
                <a:gridCol w="3749993"/>
                <a:gridCol w="7366448"/>
              </a:tblGrid>
              <a:tr h="340593">
                <a:tc>
                  <a:txBody>
                    <a:bodyPr/>
                    <a:lstStyle/>
                    <a:p>
                      <a:r>
                        <a:rPr lang="en-US" sz="1000" b="1" dirty="0" smtClean="0">
                          <a:solidFill>
                            <a:schemeClr val="tx1"/>
                          </a:solidFill>
                        </a:rPr>
                        <a:t>NAME OF TRAVELER</a:t>
                      </a:r>
                      <a:endParaRPr lang="en-US" sz="1000" b="1" dirty="0">
                        <a:solidFill>
                          <a:schemeClr val="tx1"/>
                        </a:solidFill>
                      </a:endParaRPr>
                    </a:p>
                  </a:txBody>
                  <a:tcPr>
                    <a:solidFill>
                      <a:schemeClr val="accent6">
                        <a:lumMod val="60000"/>
                        <a:lumOff val="40000"/>
                      </a:schemeClr>
                    </a:solidFill>
                  </a:tcPr>
                </a:tc>
                <a:tc>
                  <a:txBody>
                    <a:bodyPr/>
                    <a:lstStyle/>
                    <a:p>
                      <a:endParaRPr lang="en-US" dirty="0"/>
                    </a:p>
                  </a:txBody>
                  <a:tcPr>
                    <a:solidFill>
                      <a:schemeClr val="accent6">
                        <a:lumMod val="60000"/>
                        <a:lumOff val="40000"/>
                      </a:schemeClr>
                    </a:solidFill>
                  </a:tcPr>
                </a:tc>
              </a:tr>
              <a:tr h="278087">
                <a:tc>
                  <a:txBody>
                    <a:bodyPr/>
                    <a:lstStyle/>
                    <a:p>
                      <a:r>
                        <a:rPr lang="en-US" sz="1000" dirty="0" smtClean="0"/>
                        <a:t>Branch</a:t>
                      </a:r>
                      <a:endParaRPr lang="en-US" sz="1000" dirty="0"/>
                    </a:p>
                  </a:txBody>
                  <a:tcPr/>
                </a:tc>
                <a:tc>
                  <a:txBody>
                    <a:bodyPr/>
                    <a:lstStyle/>
                    <a:p>
                      <a:endParaRPr lang="en-US" dirty="0"/>
                    </a:p>
                  </a:txBody>
                  <a:tcPr/>
                </a:tc>
              </a:tr>
              <a:tr h="278087">
                <a:tc>
                  <a:txBody>
                    <a:bodyPr/>
                    <a:lstStyle/>
                    <a:p>
                      <a:r>
                        <a:rPr lang="en-US" sz="1000" dirty="0" smtClean="0"/>
                        <a:t>Group</a:t>
                      </a:r>
                      <a:endParaRPr lang="en-US" sz="1000" dirty="0"/>
                    </a:p>
                  </a:txBody>
                  <a:tcPr/>
                </a:tc>
                <a:tc>
                  <a:txBody>
                    <a:bodyPr/>
                    <a:lstStyle/>
                    <a:p>
                      <a:endParaRPr lang="en-US" dirty="0"/>
                    </a:p>
                  </a:txBody>
                  <a:tcPr/>
                </a:tc>
              </a:tr>
              <a:tr h="278087">
                <a:tc>
                  <a:txBody>
                    <a:bodyPr/>
                    <a:lstStyle/>
                    <a:p>
                      <a:r>
                        <a:rPr lang="en-US" sz="1000" dirty="0" smtClean="0"/>
                        <a:t>Section/Department</a:t>
                      </a:r>
                      <a:endParaRPr lang="en-US" sz="1000" dirty="0"/>
                    </a:p>
                  </a:txBody>
                  <a:tcPr/>
                </a:tc>
                <a:tc>
                  <a:txBody>
                    <a:bodyPr/>
                    <a:lstStyle/>
                    <a:p>
                      <a:endParaRPr lang="en-US" dirty="0"/>
                    </a:p>
                  </a:txBody>
                  <a:tcPr/>
                </a:tc>
              </a:tr>
              <a:tr h="278087">
                <a:tc>
                  <a:txBody>
                    <a:bodyPr/>
                    <a:lstStyle/>
                    <a:p>
                      <a:r>
                        <a:rPr lang="en-US" sz="1000" dirty="0" smtClean="0"/>
                        <a:t>Destination(s)</a:t>
                      </a:r>
                      <a:endParaRPr lang="en-US" sz="1000" dirty="0"/>
                    </a:p>
                  </a:txBody>
                  <a:tcPr/>
                </a:tc>
                <a:tc>
                  <a:txBody>
                    <a:bodyPr/>
                    <a:lstStyle/>
                    <a:p>
                      <a:endParaRPr lang="en-US" dirty="0"/>
                    </a:p>
                  </a:txBody>
                  <a:tcPr/>
                </a:tc>
              </a:tr>
              <a:tr h="278087">
                <a:tc>
                  <a:txBody>
                    <a:bodyPr/>
                    <a:lstStyle/>
                    <a:p>
                      <a:r>
                        <a:rPr lang="en-US" sz="1000" dirty="0" smtClean="0"/>
                        <a:t>Country(</a:t>
                      </a:r>
                      <a:r>
                        <a:rPr lang="en-US" sz="1000" dirty="0" err="1" smtClean="0"/>
                        <a:t>ies</a:t>
                      </a:r>
                      <a:r>
                        <a:rPr lang="en-US" sz="1000" dirty="0" smtClean="0"/>
                        <a:t>)</a:t>
                      </a:r>
                      <a:endParaRPr lang="en-US" sz="1000" dirty="0"/>
                    </a:p>
                  </a:txBody>
                  <a:tcPr/>
                </a:tc>
                <a:tc>
                  <a:txBody>
                    <a:bodyPr/>
                    <a:lstStyle/>
                    <a:p>
                      <a:endParaRPr lang="en-US" dirty="0"/>
                    </a:p>
                  </a:txBody>
                  <a:tcPr/>
                </a:tc>
              </a:tr>
              <a:tr h="278087">
                <a:tc>
                  <a:txBody>
                    <a:bodyPr/>
                    <a:lstStyle/>
                    <a:p>
                      <a:r>
                        <a:rPr lang="en-US" sz="1000" dirty="0" smtClean="0"/>
                        <a:t>City(</a:t>
                      </a:r>
                      <a:r>
                        <a:rPr lang="en-US" sz="1000" dirty="0" err="1" smtClean="0"/>
                        <a:t>ies</a:t>
                      </a:r>
                      <a:r>
                        <a:rPr lang="en-US" sz="1000" dirty="0" smtClean="0"/>
                        <a:t>)</a:t>
                      </a:r>
                      <a:endParaRPr lang="en-US" sz="1000" dirty="0"/>
                    </a:p>
                  </a:txBody>
                  <a:tcPr/>
                </a:tc>
                <a:tc>
                  <a:txBody>
                    <a:bodyPr/>
                    <a:lstStyle/>
                    <a:p>
                      <a:endParaRPr lang="en-US" dirty="0"/>
                    </a:p>
                  </a:txBody>
                  <a:tcPr/>
                </a:tc>
              </a:tr>
              <a:tr h="301260">
                <a:tc>
                  <a:txBody>
                    <a:bodyPr/>
                    <a:lstStyle/>
                    <a:p>
                      <a:r>
                        <a:rPr lang="en-US" sz="1000" kern="1200" dirty="0" smtClean="0">
                          <a:solidFill>
                            <a:schemeClr val="dk1"/>
                          </a:solidFill>
                          <a:effectLst/>
                          <a:latin typeface="+mn-lt"/>
                          <a:ea typeface="+mn-ea"/>
                          <a:cs typeface="+mn-cs"/>
                        </a:rPr>
                        <a:t>Type of work to be undertaken (conference, fieldwork, research)</a:t>
                      </a:r>
                      <a:endParaRPr lang="en-US" sz="1000" dirty="0"/>
                    </a:p>
                  </a:txBody>
                  <a:tcPr/>
                </a:tc>
                <a:tc>
                  <a:txBody>
                    <a:bodyPr/>
                    <a:lstStyle/>
                    <a:p>
                      <a:endParaRPr lang="en-US" dirty="0"/>
                    </a:p>
                  </a:txBody>
                  <a:tcPr/>
                </a:tc>
              </a:tr>
              <a:tr h="278087">
                <a:tc>
                  <a:txBody>
                    <a:bodyPr/>
                    <a:lstStyle/>
                    <a:p>
                      <a:r>
                        <a:rPr lang="en-US" sz="1000" kern="1200" dirty="0" smtClean="0">
                          <a:solidFill>
                            <a:schemeClr val="dk1"/>
                          </a:solidFill>
                          <a:effectLst/>
                          <a:latin typeface="+mn-lt"/>
                          <a:ea typeface="+mn-ea"/>
                          <a:cs typeface="+mn-cs"/>
                        </a:rPr>
                        <a:t>Overseas contact details (mobile phone, local phone, email)</a:t>
                      </a:r>
                      <a:endParaRPr lang="en-US" sz="1000" dirty="0"/>
                    </a:p>
                  </a:txBody>
                  <a:tcPr/>
                </a:tc>
                <a:tc>
                  <a:txBody>
                    <a:bodyPr/>
                    <a:lstStyle/>
                    <a:p>
                      <a:endParaRPr lang="en-US" dirty="0"/>
                    </a:p>
                  </a:txBody>
                  <a:tcPr/>
                </a:tc>
              </a:tr>
              <a:tr h="278087">
                <a:tc>
                  <a:txBody>
                    <a:bodyPr/>
                    <a:lstStyle/>
                    <a:p>
                      <a:r>
                        <a:rPr lang="en-US" sz="1000" kern="1200" dirty="0" smtClean="0">
                          <a:solidFill>
                            <a:schemeClr val="dk1"/>
                          </a:solidFill>
                          <a:effectLst/>
                          <a:latin typeface="+mn-lt"/>
                          <a:ea typeface="+mn-ea"/>
                          <a:cs typeface="+mn-cs"/>
                        </a:rPr>
                        <a:t>Date(s) of travel</a:t>
                      </a:r>
                      <a:endParaRPr lang="en-US" sz="1000" dirty="0"/>
                    </a:p>
                  </a:txBody>
                  <a:tcPr/>
                </a:tc>
                <a:tc>
                  <a:txBody>
                    <a:bodyPr/>
                    <a:lstStyle/>
                    <a:p>
                      <a:endParaRPr lang="en-US" dirty="0"/>
                    </a:p>
                  </a:txBody>
                  <a:tcPr/>
                </a:tc>
              </a:tr>
            </a:tbl>
          </a:graphicData>
        </a:graphic>
      </p:graphicFrame>
      <p:sp>
        <p:nvSpPr>
          <p:cNvPr id="15" name="Rectangle 14"/>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8" name="TextBox 17"/>
          <p:cNvSpPr txBox="1"/>
          <p:nvPr/>
        </p:nvSpPr>
        <p:spPr>
          <a:xfrm>
            <a:off x="11145531" y="6448265"/>
            <a:ext cx="328145" cy="246221"/>
          </a:xfrm>
          <a:prstGeom prst="rect">
            <a:avLst/>
          </a:prstGeom>
          <a:noFill/>
        </p:spPr>
        <p:txBody>
          <a:bodyPr wrap="square" rtlCol="0">
            <a:spAutoFit/>
          </a:bodyPr>
          <a:lstStyle/>
          <a:p>
            <a:fld id="{71A850FF-5373-463B-AFBE-9D90A1155070}" type="slidenum">
              <a:rPr lang="en-US" sz="1000" smtClean="0">
                <a:solidFill>
                  <a:schemeClr val="accent5">
                    <a:lumMod val="75000"/>
                  </a:schemeClr>
                </a:solidFill>
                <a:latin typeface="Aller" panose="02000503030000020004" pitchFamily="2" charset="0"/>
              </a:rPr>
              <a:t>2</a:t>
            </a:fld>
            <a:endParaRPr lang="bg-BG" sz="1000" dirty="0">
              <a:solidFill>
                <a:schemeClr val="accent5">
                  <a:lumMod val="75000"/>
                </a:schemeClr>
              </a:solidFill>
            </a:endParaRPr>
          </a:p>
        </p:txBody>
      </p:sp>
    </p:spTree>
    <p:extLst>
      <p:ext uri="{BB962C8B-B14F-4D97-AF65-F5344CB8AC3E}">
        <p14:creationId xmlns:p14="http://schemas.microsoft.com/office/powerpoint/2010/main" val="1353041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3379" y="912262"/>
            <a:ext cx="9155516" cy="276999"/>
          </a:xfrm>
          <a:prstGeom prst="rect">
            <a:avLst/>
          </a:prstGeom>
        </p:spPr>
        <p:txBody>
          <a:bodyPr wrap="square">
            <a:spAutoFit/>
          </a:bodyPr>
          <a:lstStyle/>
          <a:p>
            <a:pPr>
              <a:spcBef>
                <a:spcPts val="2400"/>
              </a:spcBef>
            </a:pPr>
            <a:r>
              <a:rPr lang="en-US" sz="1200" b="1" cap="all" dirty="0">
                <a:solidFill>
                  <a:schemeClr val="accent5">
                    <a:lumMod val="75000"/>
                  </a:schemeClr>
                </a:solidFill>
              </a:rPr>
              <a:t>Explanatory </a:t>
            </a:r>
            <a:r>
              <a:rPr lang="en-US" sz="1200" b="1" cap="all" dirty="0" smtClean="0">
                <a:solidFill>
                  <a:schemeClr val="accent5">
                    <a:lumMod val="75000"/>
                  </a:schemeClr>
                </a:solidFill>
              </a:rPr>
              <a:t>notes</a:t>
            </a:r>
            <a:endParaRPr lang="en-US" sz="1050" dirty="0">
              <a:solidFill>
                <a:srgbClr val="262626"/>
              </a:solidFill>
              <a:effectLst/>
              <a:latin typeface="AvantGarde-CondBook"/>
              <a:ea typeface="MS Mincho"/>
              <a:cs typeface="AvantGarde-CondBook"/>
            </a:endParaRPr>
          </a:p>
        </p:txBody>
      </p:sp>
      <p:graphicFrame>
        <p:nvGraphicFramePr>
          <p:cNvPr id="3" name="Table 2"/>
          <p:cNvGraphicFramePr>
            <a:graphicFrameLocks noGrp="1"/>
          </p:cNvGraphicFramePr>
          <p:nvPr>
            <p:extLst>
              <p:ext uri="{D42A27DB-BD31-4B8C-83A1-F6EECF244321}">
                <p14:modId xmlns:p14="http://schemas.microsoft.com/office/powerpoint/2010/main" val="3859241388"/>
              </p:ext>
            </p:extLst>
          </p:nvPr>
        </p:nvGraphicFramePr>
        <p:xfrm>
          <a:off x="337783" y="1450987"/>
          <a:ext cx="6211570" cy="2533588"/>
        </p:xfrm>
        <a:graphic>
          <a:graphicData uri="http://schemas.openxmlformats.org/drawingml/2006/table">
            <a:tbl>
              <a:tblPr>
                <a:tableStyleId>{5C22544A-7EE6-4342-B048-85BDC9FD1C3A}</a:tableStyleId>
              </a:tblPr>
              <a:tblGrid>
                <a:gridCol w="3060700"/>
                <a:gridCol w="792480"/>
                <a:gridCol w="792480"/>
                <a:gridCol w="791845"/>
                <a:gridCol w="774065"/>
              </a:tblGrid>
              <a:tr h="0">
                <a:tc gridSpan="5">
                  <a:txBody>
                    <a:bodyPr/>
                    <a:lstStyle/>
                    <a:p>
                      <a:pPr marL="0" marR="0" algn="l">
                        <a:lnSpc>
                          <a:spcPts val="1200"/>
                        </a:lnSpc>
                        <a:spcBef>
                          <a:spcPts val="0"/>
                        </a:spcBef>
                        <a:spcAft>
                          <a:spcPts val="565"/>
                        </a:spcAft>
                      </a:pPr>
                      <a:r>
                        <a:rPr lang="en-US" sz="1050" b="1" kern="1200" dirty="0" smtClean="0">
                          <a:solidFill>
                            <a:schemeClr val="tx1"/>
                          </a:solidFill>
                          <a:latin typeface="+mn-lt"/>
                          <a:ea typeface="+mn-ea"/>
                          <a:cs typeface="+mn-cs"/>
                        </a:rPr>
                        <a:t>RISK MATRIX</a:t>
                      </a:r>
                      <a:endParaRPr lang="en-US" sz="1050" b="1" kern="1200" dirty="0">
                        <a:solidFill>
                          <a:schemeClr val="tx1"/>
                        </a:solidFill>
                        <a:latin typeface="+mn-lt"/>
                        <a:ea typeface="+mn-ea"/>
                        <a:cs typeface="+mn-cs"/>
                      </a:endParaRPr>
                    </a:p>
                  </a:txBody>
                  <a:tcPr marL="71755" marR="71755" marT="71755" marB="71755">
                    <a:solidFill>
                      <a:schemeClr val="accent6">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rowSpan="2">
                  <a:txBody>
                    <a:bodyPr/>
                    <a:lstStyle/>
                    <a:p>
                      <a:pPr marL="0" marR="0" algn="l">
                        <a:lnSpc>
                          <a:spcPts val="1200"/>
                        </a:lnSpc>
                        <a:spcBef>
                          <a:spcPts val="0"/>
                        </a:spcBef>
                        <a:spcAft>
                          <a:spcPts val="565"/>
                        </a:spcAft>
                      </a:pPr>
                      <a:r>
                        <a:rPr lang="en-US" sz="1000" dirty="0">
                          <a:solidFill>
                            <a:schemeClr val="bg1"/>
                          </a:solidFill>
                          <a:effectLst/>
                        </a:rPr>
                        <a:t>What are the consequences of someone being injured/exposed?</a:t>
                      </a:r>
                      <a:endParaRPr lang="en-US" sz="1000" dirty="0">
                        <a:solidFill>
                          <a:schemeClr val="bg1"/>
                        </a:solidFill>
                        <a:effectLst/>
                        <a:latin typeface="AvantGarde-CondBook"/>
                        <a:ea typeface="MS Mincho"/>
                        <a:cs typeface="AvantGarde-CondBook"/>
                      </a:endParaRPr>
                    </a:p>
                  </a:txBody>
                  <a:tcPr marL="71755" marR="71755" marT="71755" marB="71755" anchor="ctr">
                    <a:solidFill>
                      <a:schemeClr val="accent1"/>
                    </a:solidFill>
                  </a:tcPr>
                </a:tc>
                <a:tc gridSpan="4">
                  <a:txBody>
                    <a:bodyPr/>
                    <a:lstStyle/>
                    <a:p>
                      <a:pPr marL="0" marR="0" algn="ctr">
                        <a:lnSpc>
                          <a:spcPts val="1200"/>
                        </a:lnSpc>
                        <a:spcBef>
                          <a:spcPts val="0"/>
                        </a:spcBef>
                        <a:spcAft>
                          <a:spcPts val="565"/>
                        </a:spcAft>
                      </a:pPr>
                      <a:r>
                        <a:rPr lang="en-US" sz="1000" dirty="0">
                          <a:solidFill>
                            <a:schemeClr val="bg1"/>
                          </a:solidFill>
                          <a:effectLst/>
                        </a:rPr>
                        <a:t>How likely is it to occur?</a:t>
                      </a:r>
                      <a:endParaRPr lang="en-US" sz="1000" dirty="0">
                        <a:solidFill>
                          <a:schemeClr val="bg1"/>
                        </a:solidFill>
                        <a:effectLst/>
                        <a:latin typeface="AvantGarde-CondBook"/>
                        <a:ea typeface="MS Mincho"/>
                        <a:cs typeface="AvantGarde-CondBook"/>
                      </a:endParaRPr>
                    </a:p>
                  </a:txBody>
                  <a:tcPr marL="71755" marR="71755" marT="71755" marB="71755">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0">
                <a:tc vMerge="1">
                  <a:txBody>
                    <a:bodyPr/>
                    <a:lstStyle/>
                    <a:p>
                      <a:endParaRPr lang="en-US"/>
                    </a:p>
                  </a:txBody>
                  <a:tcPr/>
                </a:tc>
                <a:tc>
                  <a:txBody>
                    <a:bodyPr/>
                    <a:lstStyle/>
                    <a:p>
                      <a:pPr marL="0" marR="0" algn="ctr">
                        <a:lnSpc>
                          <a:spcPts val="1200"/>
                        </a:lnSpc>
                        <a:spcBef>
                          <a:spcPts val="0"/>
                        </a:spcBef>
                        <a:spcAft>
                          <a:spcPts val="565"/>
                        </a:spcAft>
                      </a:pPr>
                      <a:r>
                        <a:rPr lang="en-US" sz="1000">
                          <a:effectLst/>
                        </a:rPr>
                        <a:t>Could happen at any time</a:t>
                      </a:r>
                      <a:endParaRPr lang="en-US" sz="1000">
                        <a:solidFill>
                          <a:srgbClr val="262626"/>
                        </a:solidFill>
                        <a:effectLst/>
                        <a:latin typeface="AvantGarde-CondBook"/>
                        <a:ea typeface="MS Mincho"/>
                        <a:cs typeface="AvantGarde-CondBook"/>
                      </a:endParaRPr>
                    </a:p>
                  </a:txBody>
                  <a:tcPr marL="71755" marR="71755" marT="71755" marB="71755" anchor="ctr"/>
                </a:tc>
                <a:tc>
                  <a:txBody>
                    <a:bodyPr/>
                    <a:lstStyle/>
                    <a:p>
                      <a:pPr marL="0" marR="0" algn="ctr">
                        <a:lnSpc>
                          <a:spcPts val="1200"/>
                        </a:lnSpc>
                        <a:spcBef>
                          <a:spcPts val="0"/>
                        </a:spcBef>
                        <a:spcAft>
                          <a:spcPts val="565"/>
                        </a:spcAft>
                      </a:pPr>
                      <a:r>
                        <a:rPr lang="en-US" sz="1000">
                          <a:effectLst/>
                        </a:rPr>
                        <a:t>Could happen sometime</a:t>
                      </a:r>
                      <a:endParaRPr lang="en-US" sz="1000">
                        <a:solidFill>
                          <a:srgbClr val="262626"/>
                        </a:solidFill>
                        <a:effectLst/>
                        <a:latin typeface="AvantGarde-CondBook"/>
                        <a:ea typeface="MS Mincho"/>
                        <a:cs typeface="AvantGarde-CondBook"/>
                      </a:endParaRPr>
                    </a:p>
                  </a:txBody>
                  <a:tcPr marL="71755" marR="71755" marT="71755" marB="71755" anchor="ctr"/>
                </a:tc>
                <a:tc>
                  <a:txBody>
                    <a:bodyPr/>
                    <a:lstStyle/>
                    <a:p>
                      <a:pPr marL="0" marR="0" algn="ctr">
                        <a:lnSpc>
                          <a:spcPts val="1200"/>
                        </a:lnSpc>
                        <a:spcBef>
                          <a:spcPts val="0"/>
                        </a:spcBef>
                        <a:spcAft>
                          <a:spcPts val="565"/>
                        </a:spcAft>
                      </a:pPr>
                      <a:r>
                        <a:rPr lang="en-US" sz="1000" dirty="0">
                          <a:effectLst/>
                        </a:rPr>
                        <a:t>Could happen but very rare</a:t>
                      </a:r>
                      <a:endParaRPr lang="en-US" sz="1000" dirty="0">
                        <a:solidFill>
                          <a:srgbClr val="262626"/>
                        </a:solidFill>
                        <a:effectLst/>
                        <a:latin typeface="AvantGarde-CondBook"/>
                        <a:ea typeface="MS Mincho"/>
                        <a:cs typeface="AvantGarde-CondBook"/>
                      </a:endParaRPr>
                    </a:p>
                  </a:txBody>
                  <a:tcPr marL="71755" marR="71755" marT="71755" marB="71755" anchor="ctr"/>
                </a:tc>
                <a:tc>
                  <a:txBody>
                    <a:bodyPr/>
                    <a:lstStyle/>
                    <a:p>
                      <a:pPr marL="0" marR="0" algn="ctr">
                        <a:lnSpc>
                          <a:spcPts val="1200"/>
                        </a:lnSpc>
                        <a:spcBef>
                          <a:spcPts val="0"/>
                        </a:spcBef>
                        <a:spcAft>
                          <a:spcPts val="565"/>
                        </a:spcAft>
                      </a:pPr>
                      <a:r>
                        <a:rPr lang="en-US" sz="1000" dirty="0">
                          <a:effectLst/>
                        </a:rPr>
                        <a:t>Could happen but probably never will</a:t>
                      </a:r>
                      <a:endParaRPr lang="en-US" sz="1000" dirty="0">
                        <a:solidFill>
                          <a:srgbClr val="262626"/>
                        </a:solidFill>
                        <a:effectLst/>
                        <a:latin typeface="AvantGarde-CondBook"/>
                        <a:ea typeface="MS Mincho"/>
                        <a:cs typeface="AvantGarde-CondBook"/>
                      </a:endParaRPr>
                    </a:p>
                  </a:txBody>
                  <a:tcPr marL="71755" marR="71755" marT="71755" marB="71755" anchor="ctr"/>
                </a:tc>
              </a:tr>
              <a:tr h="0">
                <a:tc>
                  <a:txBody>
                    <a:bodyPr/>
                    <a:lstStyle/>
                    <a:p>
                      <a:pPr marL="0" marR="0" algn="l">
                        <a:lnSpc>
                          <a:spcPts val="1200"/>
                        </a:lnSpc>
                        <a:spcBef>
                          <a:spcPts val="0"/>
                        </a:spcBef>
                        <a:spcAft>
                          <a:spcPts val="565"/>
                        </a:spcAft>
                      </a:pPr>
                      <a:r>
                        <a:rPr lang="en-US" sz="1000">
                          <a:effectLst/>
                        </a:rPr>
                        <a:t>Death or permanent disability</a:t>
                      </a:r>
                      <a:endParaRPr lang="en-US" sz="1000">
                        <a:solidFill>
                          <a:srgbClr val="262626"/>
                        </a:solidFill>
                        <a:effectLst/>
                        <a:latin typeface="AvantGarde-CondBook"/>
                        <a:ea typeface="MS Mincho"/>
                        <a:cs typeface="AvantGarde-CondBook"/>
                      </a:endParaRPr>
                    </a:p>
                  </a:txBody>
                  <a:tcPr marL="71755" marR="71755" marT="71755" marB="71755"/>
                </a:tc>
                <a:tc>
                  <a:txBody>
                    <a:bodyPr/>
                    <a:lstStyle/>
                    <a:p>
                      <a:pPr marL="0" marR="0" algn="ctr">
                        <a:lnSpc>
                          <a:spcPts val="1200"/>
                        </a:lnSpc>
                        <a:spcBef>
                          <a:spcPts val="0"/>
                        </a:spcBef>
                        <a:spcAft>
                          <a:spcPts val="565"/>
                        </a:spcAft>
                      </a:pPr>
                      <a:r>
                        <a:rPr lang="en-US" sz="1200" dirty="0">
                          <a:effectLst/>
                        </a:rPr>
                        <a:t>H</a:t>
                      </a:r>
                      <a:endParaRPr lang="en-US" sz="1200" dirty="0">
                        <a:solidFill>
                          <a:srgbClr val="FFFFFF"/>
                        </a:solidFill>
                        <a:effectLst/>
                        <a:latin typeface="AvantGarde-CondMedium"/>
                        <a:ea typeface="MS Mincho"/>
                        <a:cs typeface="AvantGarde-CondMedium"/>
                      </a:endParaRPr>
                    </a:p>
                  </a:txBody>
                  <a:tcPr marL="71755" marR="71755" marT="71755" marB="71755" anchor="ctr">
                    <a:solidFill>
                      <a:srgbClr val="FF0000"/>
                    </a:solidFill>
                  </a:tcPr>
                </a:tc>
                <a:tc>
                  <a:txBody>
                    <a:bodyPr/>
                    <a:lstStyle/>
                    <a:p>
                      <a:pPr marL="0" marR="0" algn="ctr">
                        <a:lnSpc>
                          <a:spcPts val="1200"/>
                        </a:lnSpc>
                        <a:spcBef>
                          <a:spcPts val="0"/>
                        </a:spcBef>
                        <a:spcAft>
                          <a:spcPts val="565"/>
                        </a:spcAft>
                      </a:pPr>
                      <a:r>
                        <a:rPr lang="en-US" sz="1200" dirty="0">
                          <a:effectLst/>
                        </a:rPr>
                        <a:t>H</a:t>
                      </a:r>
                      <a:endParaRPr lang="en-US" sz="1200" dirty="0">
                        <a:solidFill>
                          <a:srgbClr val="FFFFFF"/>
                        </a:solidFill>
                        <a:effectLst/>
                        <a:latin typeface="AvantGarde-CondMedium"/>
                        <a:ea typeface="MS Mincho"/>
                        <a:cs typeface="AvantGarde-CondMedium"/>
                      </a:endParaRPr>
                    </a:p>
                  </a:txBody>
                  <a:tcPr marL="71755" marR="71755" marT="71755" marB="71755" anchor="ctr">
                    <a:solidFill>
                      <a:srgbClr val="FF0000"/>
                    </a:solidFill>
                  </a:tcPr>
                </a:tc>
                <a:tc>
                  <a:txBody>
                    <a:bodyPr/>
                    <a:lstStyle/>
                    <a:p>
                      <a:pPr marL="0" marR="0" algn="ctr">
                        <a:lnSpc>
                          <a:spcPts val="1200"/>
                        </a:lnSpc>
                        <a:spcBef>
                          <a:spcPts val="0"/>
                        </a:spcBef>
                        <a:spcAft>
                          <a:spcPts val="565"/>
                        </a:spcAft>
                      </a:pPr>
                      <a:r>
                        <a:rPr lang="en-US" sz="1200" dirty="0">
                          <a:effectLst/>
                        </a:rPr>
                        <a:t>H</a:t>
                      </a:r>
                      <a:endParaRPr lang="en-US" sz="1200" dirty="0">
                        <a:solidFill>
                          <a:srgbClr val="FFFFFF"/>
                        </a:solidFill>
                        <a:effectLst/>
                        <a:latin typeface="AvantGarde-CondMedium"/>
                        <a:ea typeface="MS Mincho"/>
                        <a:cs typeface="AvantGarde-CondMedium"/>
                      </a:endParaRPr>
                    </a:p>
                  </a:txBody>
                  <a:tcPr marL="71755" marR="71755" marT="71755" marB="71755" anchor="ctr">
                    <a:solidFill>
                      <a:srgbClr val="FF0000"/>
                    </a:solidFill>
                  </a:tcPr>
                </a:tc>
                <a:tc>
                  <a:txBody>
                    <a:bodyPr/>
                    <a:lstStyle/>
                    <a:p>
                      <a:pPr marL="0" marR="0" algn="ctr">
                        <a:lnSpc>
                          <a:spcPts val="1200"/>
                        </a:lnSpc>
                        <a:spcBef>
                          <a:spcPts val="0"/>
                        </a:spcBef>
                        <a:spcAft>
                          <a:spcPts val="565"/>
                        </a:spcAft>
                      </a:pPr>
                      <a:r>
                        <a:rPr lang="en-US" sz="1200" dirty="0">
                          <a:effectLst/>
                        </a:rPr>
                        <a:t>M</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1">
                        <a:lumMod val="75000"/>
                      </a:schemeClr>
                    </a:solidFill>
                  </a:tcPr>
                </a:tc>
              </a:tr>
              <a:tr h="0">
                <a:tc>
                  <a:txBody>
                    <a:bodyPr/>
                    <a:lstStyle/>
                    <a:p>
                      <a:pPr marL="0" marR="0" algn="l">
                        <a:lnSpc>
                          <a:spcPts val="1200"/>
                        </a:lnSpc>
                        <a:spcBef>
                          <a:spcPts val="0"/>
                        </a:spcBef>
                        <a:spcAft>
                          <a:spcPts val="565"/>
                        </a:spcAft>
                      </a:pPr>
                      <a:r>
                        <a:rPr lang="en-US" sz="1000" dirty="0">
                          <a:effectLst/>
                        </a:rPr>
                        <a:t>Serious injury/illness</a:t>
                      </a:r>
                      <a:endParaRPr lang="en-US" sz="1000" dirty="0">
                        <a:solidFill>
                          <a:srgbClr val="262626"/>
                        </a:solidFill>
                        <a:effectLst/>
                        <a:latin typeface="AvantGarde-CondBook"/>
                        <a:ea typeface="MS Mincho"/>
                        <a:cs typeface="AvantGarde-CondBook"/>
                      </a:endParaRPr>
                    </a:p>
                  </a:txBody>
                  <a:tcPr marL="71755" marR="71755" marT="71755" marB="71755"/>
                </a:tc>
                <a:tc>
                  <a:txBody>
                    <a:bodyPr/>
                    <a:lstStyle/>
                    <a:p>
                      <a:pPr marL="0" marR="0" algn="ctr" defTabSz="914400" rtl="0" eaLnBrk="1" latinLnBrk="0" hangingPunct="1">
                        <a:lnSpc>
                          <a:spcPts val="1200"/>
                        </a:lnSpc>
                        <a:spcBef>
                          <a:spcPts val="0"/>
                        </a:spcBef>
                        <a:spcAft>
                          <a:spcPts val="565"/>
                        </a:spcAft>
                      </a:pPr>
                      <a:r>
                        <a:rPr lang="en-US" sz="1200" kern="1200" dirty="0">
                          <a:solidFill>
                            <a:schemeClr val="dk1"/>
                          </a:solidFill>
                          <a:effectLst/>
                          <a:latin typeface="+mn-lt"/>
                          <a:ea typeface="+mn-ea"/>
                          <a:cs typeface="+mn-cs"/>
                        </a:rPr>
                        <a:t>H</a:t>
                      </a:r>
                    </a:p>
                  </a:txBody>
                  <a:tcPr marL="71755" marR="71755" marT="71755" marB="71755" anchor="ctr">
                    <a:solidFill>
                      <a:srgbClr val="FF0000"/>
                    </a:solidFill>
                  </a:tcPr>
                </a:tc>
                <a:tc>
                  <a:txBody>
                    <a:bodyPr/>
                    <a:lstStyle/>
                    <a:p>
                      <a:pPr marL="0" marR="0" algn="ctr" defTabSz="914400" rtl="0" eaLnBrk="1" latinLnBrk="0" hangingPunct="1">
                        <a:lnSpc>
                          <a:spcPts val="1200"/>
                        </a:lnSpc>
                        <a:spcBef>
                          <a:spcPts val="0"/>
                        </a:spcBef>
                        <a:spcAft>
                          <a:spcPts val="565"/>
                        </a:spcAft>
                      </a:pPr>
                      <a:r>
                        <a:rPr lang="en-US" sz="1200" kern="1200" dirty="0">
                          <a:solidFill>
                            <a:schemeClr val="dk1"/>
                          </a:solidFill>
                          <a:effectLst/>
                          <a:latin typeface="+mn-lt"/>
                          <a:ea typeface="+mn-ea"/>
                          <a:cs typeface="+mn-cs"/>
                        </a:rPr>
                        <a:t>H</a:t>
                      </a:r>
                    </a:p>
                  </a:txBody>
                  <a:tcPr marL="71755" marR="71755" marT="71755" marB="71755" anchor="ctr">
                    <a:solidFill>
                      <a:srgbClr val="FF0000"/>
                    </a:solidFill>
                  </a:tcPr>
                </a:tc>
                <a:tc>
                  <a:txBody>
                    <a:bodyPr/>
                    <a:lstStyle/>
                    <a:p>
                      <a:pPr marL="0" marR="0" algn="ctr">
                        <a:lnSpc>
                          <a:spcPts val="1200"/>
                        </a:lnSpc>
                        <a:spcBef>
                          <a:spcPts val="0"/>
                        </a:spcBef>
                        <a:spcAft>
                          <a:spcPts val="565"/>
                        </a:spcAft>
                      </a:pPr>
                      <a:r>
                        <a:rPr lang="en-US" sz="1200" dirty="0">
                          <a:effectLst/>
                        </a:rPr>
                        <a:t>M</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1">
                        <a:lumMod val="75000"/>
                      </a:schemeClr>
                    </a:solidFill>
                  </a:tcPr>
                </a:tc>
                <a:tc>
                  <a:txBody>
                    <a:bodyPr/>
                    <a:lstStyle/>
                    <a:p>
                      <a:pPr marL="0" marR="0" algn="ctr">
                        <a:lnSpc>
                          <a:spcPts val="1200"/>
                        </a:lnSpc>
                        <a:spcBef>
                          <a:spcPts val="0"/>
                        </a:spcBef>
                        <a:spcAft>
                          <a:spcPts val="565"/>
                        </a:spcAft>
                      </a:pPr>
                      <a:r>
                        <a:rPr lang="en-US" sz="1200" dirty="0">
                          <a:effectLst/>
                        </a:rPr>
                        <a:t>M</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1">
                        <a:lumMod val="75000"/>
                      </a:schemeClr>
                    </a:solidFill>
                  </a:tcPr>
                </a:tc>
              </a:tr>
              <a:tr h="0">
                <a:tc>
                  <a:txBody>
                    <a:bodyPr/>
                    <a:lstStyle/>
                    <a:p>
                      <a:pPr marL="0" marR="0" algn="l">
                        <a:lnSpc>
                          <a:spcPts val="1200"/>
                        </a:lnSpc>
                        <a:spcBef>
                          <a:spcPts val="0"/>
                        </a:spcBef>
                        <a:spcAft>
                          <a:spcPts val="565"/>
                        </a:spcAft>
                      </a:pPr>
                      <a:r>
                        <a:rPr lang="en-US" sz="1000" dirty="0">
                          <a:effectLst/>
                        </a:rPr>
                        <a:t>Medical attention and days off work</a:t>
                      </a:r>
                      <a:endParaRPr lang="en-US" sz="1000" dirty="0">
                        <a:solidFill>
                          <a:srgbClr val="262626"/>
                        </a:solidFill>
                        <a:effectLst/>
                        <a:latin typeface="AvantGarde-CondBook"/>
                        <a:ea typeface="MS Mincho"/>
                        <a:cs typeface="AvantGarde-CondBook"/>
                      </a:endParaRPr>
                    </a:p>
                  </a:txBody>
                  <a:tcPr marL="71755" marR="71755" marT="71755" marB="71755"/>
                </a:tc>
                <a:tc>
                  <a:txBody>
                    <a:bodyPr/>
                    <a:lstStyle/>
                    <a:p>
                      <a:pPr marL="0" marR="0" algn="ctr">
                        <a:lnSpc>
                          <a:spcPts val="1200"/>
                        </a:lnSpc>
                        <a:spcBef>
                          <a:spcPts val="0"/>
                        </a:spcBef>
                        <a:spcAft>
                          <a:spcPts val="565"/>
                        </a:spcAft>
                      </a:pPr>
                      <a:r>
                        <a:rPr lang="en-US" sz="1200" dirty="0">
                          <a:effectLst/>
                        </a:rPr>
                        <a:t>H</a:t>
                      </a:r>
                      <a:endParaRPr lang="en-US" sz="1200" dirty="0">
                        <a:solidFill>
                          <a:srgbClr val="FFFFFF"/>
                        </a:solidFill>
                        <a:effectLst/>
                        <a:latin typeface="AvantGarde-CondMedium"/>
                        <a:ea typeface="MS Mincho"/>
                        <a:cs typeface="AvantGarde-CondMedium"/>
                      </a:endParaRPr>
                    </a:p>
                  </a:txBody>
                  <a:tcPr marL="71755" marR="71755" marT="71755" marB="71755" anchor="ctr">
                    <a:solidFill>
                      <a:srgbClr val="FF0000"/>
                    </a:solidFill>
                  </a:tcPr>
                </a:tc>
                <a:tc>
                  <a:txBody>
                    <a:bodyPr/>
                    <a:lstStyle/>
                    <a:p>
                      <a:pPr marL="0" marR="0" algn="ctr">
                        <a:lnSpc>
                          <a:spcPts val="1200"/>
                        </a:lnSpc>
                        <a:spcBef>
                          <a:spcPts val="0"/>
                        </a:spcBef>
                        <a:spcAft>
                          <a:spcPts val="565"/>
                        </a:spcAft>
                      </a:pPr>
                      <a:r>
                        <a:rPr lang="en-US" sz="1200" dirty="0">
                          <a:effectLst/>
                        </a:rPr>
                        <a:t>M</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1">
                        <a:lumMod val="75000"/>
                      </a:schemeClr>
                    </a:solidFill>
                  </a:tcPr>
                </a:tc>
                <a:tc>
                  <a:txBody>
                    <a:bodyPr/>
                    <a:lstStyle/>
                    <a:p>
                      <a:pPr marL="0" marR="0" algn="ctr">
                        <a:lnSpc>
                          <a:spcPts val="1200"/>
                        </a:lnSpc>
                        <a:spcBef>
                          <a:spcPts val="0"/>
                        </a:spcBef>
                        <a:spcAft>
                          <a:spcPts val="565"/>
                        </a:spcAft>
                      </a:pPr>
                      <a:r>
                        <a:rPr lang="en-US" sz="1200" dirty="0">
                          <a:effectLst/>
                        </a:rPr>
                        <a:t>M</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1">
                        <a:lumMod val="75000"/>
                      </a:schemeClr>
                    </a:solidFill>
                  </a:tcPr>
                </a:tc>
                <a:tc>
                  <a:txBody>
                    <a:bodyPr/>
                    <a:lstStyle/>
                    <a:p>
                      <a:pPr marL="0" marR="0" algn="ctr">
                        <a:lnSpc>
                          <a:spcPts val="1200"/>
                        </a:lnSpc>
                        <a:spcBef>
                          <a:spcPts val="0"/>
                        </a:spcBef>
                        <a:spcAft>
                          <a:spcPts val="565"/>
                        </a:spcAft>
                      </a:pPr>
                      <a:r>
                        <a:rPr lang="en-US" sz="1200" dirty="0">
                          <a:effectLst/>
                        </a:rPr>
                        <a:t>L</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6"/>
                    </a:solidFill>
                  </a:tcPr>
                </a:tc>
              </a:tr>
              <a:tr h="0">
                <a:tc>
                  <a:txBody>
                    <a:bodyPr/>
                    <a:lstStyle/>
                    <a:p>
                      <a:pPr marL="0" marR="0" algn="l">
                        <a:lnSpc>
                          <a:spcPts val="1200"/>
                        </a:lnSpc>
                        <a:spcBef>
                          <a:spcPts val="0"/>
                        </a:spcBef>
                        <a:spcAft>
                          <a:spcPts val="565"/>
                        </a:spcAft>
                      </a:pPr>
                      <a:r>
                        <a:rPr lang="en-US" sz="1000" dirty="0">
                          <a:effectLst/>
                        </a:rPr>
                        <a:t>Pain/discomfort experienced or first aid required</a:t>
                      </a:r>
                      <a:endParaRPr lang="en-US" sz="1000" dirty="0">
                        <a:solidFill>
                          <a:srgbClr val="262626"/>
                        </a:solidFill>
                        <a:effectLst/>
                        <a:latin typeface="AvantGarde-CondBook"/>
                        <a:ea typeface="MS Mincho"/>
                        <a:cs typeface="AvantGarde-CondBook"/>
                      </a:endParaRPr>
                    </a:p>
                  </a:txBody>
                  <a:tcPr marL="71755" marR="71755" marT="71755" marB="71755"/>
                </a:tc>
                <a:tc>
                  <a:txBody>
                    <a:bodyPr/>
                    <a:lstStyle/>
                    <a:p>
                      <a:pPr marL="0" marR="0" algn="ctr">
                        <a:lnSpc>
                          <a:spcPts val="1200"/>
                        </a:lnSpc>
                        <a:spcBef>
                          <a:spcPts val="0"/>
                        </a:spcBef>
                        <a:spcAft>
                          <a:spcPts val="565"/>
                        </a:spcAft>
                      </a:pPr>
                      <a:r>
                        <a:rPr lang="en-US" sz="1200" dirty="0">
                          <a:effectLst/>
                        </a:rPr>
                        <a:t>M</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1">
                        <a:lumMod val="75000"/>
                      </a:schemeClr>
                    </a:solidFill>
                  </a:tcPr>
                </a:tc>
                <a:tc>
                  <a:txBody>
                    <a:bodyPr/>
                    <a:lstStyle/>
                    <a:p>
                      <a:pPr marL="0" marR="0" algn="ctr">
                        <a:lnSpc>
                          <a:spcPts val="1200"/>
                        </a:lnSpc>
                        <a:spcBef>
                          <a:spcPts val="0"/>
                        </a:spcBef>
                        <a:spcAft>
                          <a:spcPts val="565"/>
                        </a:spcAft>
                      </a:pPr>
                      <a:r>
                        <a:rPr lang="en-US" sz="1200" dirty="0">
                          <a:effectLst/>
                        </a:rPr>
                        <a:t>M</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1">
                        <a:lumMod val="75000"/>
                      </a:schemeClr>
                    </a:solidFill>
                  </a:tcPr>
                </a:tc>
                <a:tc>
                  <a:txBody>
                    <a:bodyPr/>
                    <a:lstStyle/>
                    <a:p>
                      <a:pPr marL="0" marR="0" algn="ctr">
                        <a:lnSpc>
                          <a:spcPts val="1200"/>
                        </a:lnSpc>
                        <a:spcBef>
                          <a:spcPts val="0"/>
                        </a:spcBef>
                        <a:spcAft>
                          <a:spcPts val="565"/>
                        </a:spcAft>
                      </a:pPr>
                      <a:r>
                        <a:rPr lang="en-US" sz="1200" dirty="0">
                          <a:effectLst/>
                        </a:rPr>
                        <a:t>L</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6"/>
                    </a:solidFill>
                  </a:tcPr>
                </a:tc>
                <a:tc>
                  <a:txBody>
                    <a:bodyPr/>
                    <a:lstStyle/>
                    <a:p>
                      <a:pPr marL="0" marR="0" algn="ctr">
                        <a:lnSpc>
                          <a:spcPts val="1200"/>
                        </a:lnSpc>
                        <a:spcBef>
                          <a:spcPts val="0"/>
                        </a:spcBef>
                        <a:spcAft>
                          <a:spcPts val="565"/>
                        </a:spcAft>
                      </a:pPr>
                      <a:r>
                        <a:rPr lang="en-US" sz="1200" dirty="0">
                          <a:effectLst/>
                        </a:rPr>
                        <a:t>L</a:t>
                      </a:r>
                      <a:endParaRPr lang="en-US" sz="1200" dirty="0">
                        <a:solidFill>
                          <a:srgbClr val="FFFFFF"/>
                        </a:solidFill>
                        <a:effectLst/>
                        <a:latin typeface="AvantGarde-CondMedium"/>
                        <a:ea typeface="MS Mincho"/>
                        <a:cs typeface="AvantGarde-CondMedium"/>
                      </a:endParaRPr>
                    </a:p>
                  </a:txBody>
                  <a:tcPr marL="71755" marR="71755" marT="71755" marB="71755" anchor="ctr">
                    <a:solidFill>
                      <a:schemeClr val="accent6"/>
                    </a:solidFill>
                  </a:tcPr>
                </a:tc>
              </a:tr>
            </a:tbl>
          </a:graphicData>
        </a:graphic>
      </p:graphicFrame>
      <p:sp>
        <p:nvSpPr>
          <p:cNvPr id="4" name="Rectangle 1"/>
          <p:cNvSpPr>
            <a:spLocks noChangeArrowheads="1"/>
          </p:cNvSpPr>
          <p:nvPr/>
        </p:nvSpPr>
        <p:spPr bwMode="auto">
          <a:xfrm>
            <a:off x="453353" y="185879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Verdana" panose="020B0604030504040204" pitchFamily="34" charset="0"/>
                <a:ea typeface="MS Mincho"/>
                <a:cs typeface="Times New Roman" panose="02020603050405020304" pitchFamily="18" charset="0"/>
              </a:rPr>
              <a:t/>
            </a:r>
            <a:br>
              <a:rPr kumimoji="0" lang="en-US" altLang="en-US" sz="1200" b="0" i="0" u="none" strike="noStrike" cap="none" normalizeH="0" baseline="0" smtClean="0">
                <a:ln>
                  <a:noFill/>
                </a:ln>
                <a:solidFill>
                  <a:schemeClr val="tx1"/>
                </a:solidFill>
                <a:effectLst/>
                <a:latin typeface="Verdana" panose="020B0604030504040204" pitchFamily="34" charset="0"/>
                <a:ea typeface="MS Mincho"/>
                <a:cs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57085411"/>
              </p:ext>
            </p:extLst>
          </p:nvPr>
        </p:nvGraphicFramePr>
        <p:xfrm>
          <a:off x="6912371" y="1450987"/>
          <a:ext cx="4627988" cy="1183640"/>
        </p:xfrm>
        <a:graphic>
          <a:graphicData uri="http://schemas.openxmlformats.org/drawingml/2006/table">
            <a:tbl>
              <a:tblPr>
                <a:tableStyleId>{5C22544A-7EE6-4342-B048-85BDC9FD1C3A}</a:tableStyleId>
              </a:tblPr>
              <a:tblGrid>
                <a:gridCol w="802481"/>
                <a:gridCol w="1129435"/>
                <a:gridCol w="2696072"/>
              </a:tblGrid>
              <a:tr h="234213">
                <a:tc gridSpan="3">
                  <a:txBody>
                    <a:bodyPr/>
                    <a:lstStyle/>
                    <a:p>
                      <a:pPr marL="0" marR="0" algn="l" defTabSz="914400" rtl="0" eaLnBrk="1" latinLnBrk="0" hangingPunct="1">
                        <a:lnSpc>
                          <a:spcPts val="1200"/>
                        </a:lnSpc>
                        <a:spcBef>
                          <a:spcPts val="0"/>
                        </a:spcBef>
                        <a:spcAft>
                          <a:spcPts val="565"/>
                        </a:spcAft>
                        <a:tabLst>
                          <a:tab pos="1302385" algn="l"/>
                        </a:tabLst>
                      </a:pPr>
                      <a:r>
                        <a:rPr lang="en-US" sz="1050" b="1" kern="1200" dirty="0" smtClean="0">
                          <a:solidFill>
                            <a:schemeClr val="tx1"/>
                          </a:solidFill>
                          <a:latin typeface="+mn-lt"/>
                          <a:ea typeface="+mn-ea"/>
                          <a:cs typeface="+mn-cs"/>
                        </a:rPr>
                        <a:t>RANKING LEVEL </a:t>
                      </a:r>
                      <a:r>
                        <a:rPr lang="en-US" sz="1050" b="1" kern="1200" dirty="0">
                          <a:solidFill>
                            <a:schemeClr val="lt1"/>
                          </a:solidFill>
                          <a:latin typeface="+mn-lt"/>
                          <a:ea typeface="+mn-ea"/>
                          <a:cs typeface="+mn-cs"/>
                        </a:rPr>
                        <a:t>	</a:t>
                      </a:r>
                    </a:p>
                  </a:txBody>
                  <a:tcPr marL="71755" marR="71755" marT="71755" marB="71755">
                    <a:solidFill>
                      <a:schemeClr val="accent6">
                        <a:lumMod val="60000"/>
                        <a:lumOff val="40000"/>
                      </a:schemeClr>
                    </a:solidFill>
                  </a:tcPr>
                </a:tc>
                <a:tc hMerge="1">
                  <a:txBody>
                    <a:bodyPr/>
                    <a:lstStyle/>
                    <a:p>
                      <a:endParaRPr lang="en-US"/>
                    </a:p>
                  </a:txBody>
                  <a:tcPr/>
                </a:tc>
                <a:tc hMerge="1">
                  <a:txBody>
                    <a:bodyPr/>
                    <a:lstStyle/>
                    <a:p>
                      <a:endParaRPr lang="en-US"/>
                    </a:p>
                  </a:txBody>
                  <a:tcPr/>
                </a:tc>
              </a:tr>
              <a:tr h="242331">
                <a:tc>
                  <a:txBody>
                    <a:bodyPr/>
                    <a:lstStyle/>
                    <a:p>
                      <a:pPr marL="0" marR="0">
                        <a:lnSpc>
                          <a:spcPts val="1200"/>
                        </a:lnSpc>
                        <a:spcBef>
                          <a:spcPts val="0"/>
                        </a:spcBef>
                        <a:spcAft>
                          <a:spcPts val="565"/>
                        </a:spcAft>
                      </a:pPr>
                      <a:r>
                        <a:rPr lang="en-US" sz="1000">
                          <a:effectLst/>
                        </a:rPr>
                        <a:t>Rating L</a:t>
                      </a:r>
                      <a:endParaRPr lang="en-US" sz="1000">
                        <a:solidFill>
                          <a:srgbClr val="262626"/>
                        </a:solidFill>
                        <a:effectLst/>
                        <a:latin typeface="AvantGarde-CondBook"/>
                        <a:ea typeface="MS Mincho"/>
                        <a:cs typeface="AvantGarde-CondBook"/>
                      </a:endParaRPr>
                    </a:p>
                  </a:txBody>
                  <a:tcPr marL="71755" marR="71755" marT="71755" marB="71755"/>
                </a:tc>
                <a:tc>
                  <a:txBody>
                    <a:bodyPr/>
                    <a:lstStyle/>
                    <a:p>
                      <a:pPr marL="0" marR="0">
                        <a:lnSpc>
                          <a:spcPts val="1200"/>
                        </a:lnSpc>
                        <a:spcBef>
                          <a:spcPts val="0"/>
                        </a:spcBef>
                        <a:spcAft>
                          <a:spcPts val="565"/>
                        </a:spcAft>
                      </a:pPr>
                      <a:r>
                        <a:rPr lang="en-US" sz="1000" dirty="0">
                          <a:effectLst/>
                        </a:rPr>
                        <a:t>Low Risk</a:t>
                      </a:r>
                      <a:endParaRPr lang="en-US" sz="1000" dirty="0">
                        <a:solidFill>
                          <a:srgbClr val="262626"/>
                        </a:solidFill>
                        <a:effectLst/>
                        <a:latin typeface="AvantGarde-CondBook"/>
                        <a:ea typeface="MS Mincho"/>
                        <a:cs typeface="AvantGarde-CondBook"/>
                      </a:endParaRPr>
                    </a:p>
                  </a:txBody>
                  <a:tcPr marL="71755" marR="71755" marT="71755" marB="71755">
                    <a:solidFill>
                      <a:schemeClr val="accent6"/>
                    </a:solidFill>
                  </a:tcPr>
                </a:tc>
                <a:tc>
                  <a:txBody>
                    <a:bodyPr/>
                    <a:lstStyle/>
                    <a:p>
                      <a:pPr marL="0" marR="0">
                        <a:lnSpc>
                          <a:spcPts val="1200"/>
                        </a:lnSpc>
                        <a:spcBef>
                          <a:spcPts val="0"/>
                        </a:spcBef>
                        <a:spcAft>
                          <a:spcPts val="565"/>
                        </a:spcAft>
                      </a:pPr>
                      <a:r>
                        <a:rPr lang="en-US" sz="1000" dirty="0">
                          <a:effectLst/>
                        </a:rPr>
                        <a:t>Manage by routine procedures</a:t>
                      </a:r>
                      <a:endParaRPr lang="en-US" sz="1000" dirty="0">
                        <a:solidFill>
                          <a:srgbClr val="262626"/>
                        </a:solidFill>
                        <a:effectLst/>
                        <a:latin typeface="AvantGarde-CondBook"/>
                        <a:ea typeface="MS Mincho"/>
                        <a:cs typeface="AvantGarde-CondBook"/>
                      </a:endParaRPr>
                    </a:p>
                  </a:txBody>
                  <a:tcPr marL="71755" marR="71755" marT="71755" marB="71755"/>
                </a:tc>
              </a:tr>
              <a:tr h="242331">
                <a:tc>
                  <a:txBody>
                    <a:bodyPr/>
                    <a:lstStyle/>
                    <a:p>
                      <a:pPr marL="0" marR="0">
                        <a:lnSpc>
                          <a:spcPts val="1200"/>
                        </a:lnSpc>
                        <a:spcBef>
                          <a:spcPts val="0"/>
                        </a:spcBef>
                        <a:spcAft>
                          <a:spcPts val="565"/>
                        </a:spcAft>
                      </a:pPr>
                      <a:r>
                        <a:rPr lang="en-US" sz="1000" dirty="0">
                          <a:effectLst/>
                        </a:rPr>
                        <a:t>Rating M</a:t>
                      </a:r>
                      <a:endParaRPr lang="en-US" sz="1000" dirty="0">
                        <a:solidFill>
                          <a:srgbClr val="262626"/>
                        </a:solidFill>
                        <a:effectLst/>
                        <a:latin typeface="AvantGarde-CondBook"/>
                        <a:ea typeface="MS Mincho"/>
                        <a:cs typeface="AvantGarde-CondBook"/>
                      </a:endParaRPr>
                    </a:p>
                  </a:txBody>
                  <a:tcPr marL="71755" marR="71755" marT="71755" marB="71755"/>
                </a:tc>
                <a:tc>
                  <a:txBody>
                    <a:bodyPr/>
                    <a:lstStyle/>
                    <a:p>
                      <a:pPr marL="0" marR="0">
                        <a:lnSpc>
                          <a:spcPts val="1200"/>
                        </a:lnSpc>
                        <a:spcBef>
                          <a:spcPts val="0"/>
                        </a:spcBef>
                        <a:spcAft>
                          <a:spcPts val="565"/>
                        </a:spcAft>
                      </a:pPr>
                      <a:r>
                        <a:rPr lang="en-US" sz="1000" dirty="0">
                          <a:effectLst/>
                        </a:rPr>
                        <a:t>Medium Risk</a:t>
                      </a:r>
                      <a:endParaRPr lang="en-US" sz="1000" dirty="0">
                        <a:solidFill>
                          <a:srgbClr val="262626"/>
                        </a:solidFill>
                        <a:effectLst/>
                        <a:latin typeface="AvantGarde-CondBook"/>
                        <a:ea typeface="MS Mincho"/>
                        <a:cs typeface="AvantGarde-CondBook"/>
                      </a:endParaRPr>
                    </a:p>
                  </a:txBody>
                  <a:tcPr marL="71755" marR="71755" marT="71755" marB="71755">
                    <a:solidFill>
                      <a:schemeClr val="accent1">
                        <a:lumMod val="75000"/>
                      </a:schemeClr>
                    </a:solidFill>
                  </a:tcPr>
                </a:tc>
                <a:tc>
                  <a:txBody>
                    <a:bodyPr/>
                    <a:lstStyle/>
                    <a:p>
                      <a:pPr marL="0" marR="0">
                        <a:lnSpc>
                          <a:spcPts val="1200"/>
                        </a:lnSpc>
                        <a:spcBef>
                          <a:spcPts val="0"/>
                        </a:spcBef>
                        <a:spcAft>
                          <a:spcPts val="565"/>
                        </a:spcAft>
                      </a:pPr>
                      <a:r>
                        <a:rPr lang="en-US" sz="1000" dirty="0">
                          <a:effectLst/>
                        </a:rPr>
                        <a:t>Responsibility for control specified</a:t>
                      </a:r>
                      <a:endParaRPr lang="en-US" sz="1000" dirty="0">
                        <a:solidFill>
                          <a:srgbClr val="262626"/>
                        </a:solidFill>
                        <a:effectLst/>
                        <a:latin typeface="AvantGarde-CondBook"/>
                        <a:ea typeface="MS Mincho"/>
                        <a:cs typeface="AvantGarde-CondBook"/>
                      </a:endParaRPr>
                    </a:p>
                  </a:txBody>
                  <a:tcPr marL="71755" marR="71755" marT="71755" marB="71755"/>
                </a:tc>
              </a:tr>
              <a:tr h="242331">
                <a:tc>
                  <a:txBody>
                    <a:bodyPr/>
                    <a:lstStyle/>
                    <a:p>
                      <a:pPr marL="0" marR="0">
                        <a:lnSpc>
                          <a:spcPts val="1200"/>
                        </a:lnSpc>
                        <a:spcBef>
                          <a:spcPts val="0"/>
                        </a:spcBef>
                        <a:spcAft>
                          <a:spcPts val="565"/>
                        </a:spcAft>
                      </a:pPr>
                      <a:r>
                        <a:rPr lang="en-US" sz="1000" dirty="0">
                          <a:effectLst/>
                        </a:rPr>
                        <a:t>Rating H </a:t>
                      </a:r>
                      <a:endParaRPr lang="en-US" sz="1000" dirty="0">
                        <a:solidFill>
                          <a:srgbClr val="262626"/>
                        </a:solidFill>
                        <a:effectLst/>
                        <a:latin typeface="AvantGarde-CondBook"/>
                        <a:ea typeface="MS Mincho"/>
                        <a:cs typeface="AvantGarde-CondBook"/>
                      </a:endParaRPr>
                    </a:p>
                  </a:txBody>
                  <a:tcPr marL="71755" marR="71755" marT="71755" marB="71755"/>
                </a:tc>
                <a:tc>
                  <a:txBody>
                    <a:bodyPr/>
                    <a:lstStyle/>
                    <a:p>
                      <a:pPr marL="0" marR="0">
                        <a:lnSpc>
                          <a:spcPts val="1200"/>
                        </a:lnSpc>
                        <a:spcBef>
                          <a:spcPts val="0"/>
                        </a:spcBef>
                        <a:spcAft>
                          <a:spcPts val="565"/>
                        </a:spcAft>
                      </a:pPr>
                      <a:r>
                        <a:rPr lang="en-US" sz="1000" dirty="0">
                          <a:effectLst/>
                        </a:rPr>
                        <a:t>High Risk</a:t>
                      </a:r>
                      <a:endParaRPr lang="en-US" sz="1000" dirty="0">
                        <a:solidFill>
                          <a:srgbClr val="262626"/>
                        </a:solidFill>
                        <a:effectLst/>
                        <a:latin typeface="AvantGarde-CondBook"/>
                        <a:ea typeface="MS Mincho"/>
                        <a:cs typeface="AvantGarde-CondBook"/>
                      </a:endParaRPr>
                    </a:p>
                  </a:txBody>
                  <a:tcPr marL="71755" marR="71755" marT="71755" marB="71755">
                    <a:solidFill>
                      <a:srgbClr val="FF0000"/>
                    </a:solidFill>
                  </a:tcPr>
                </a:tc>
                <a:tc>
                  <a:txBody>
                    <a:bodyPr/>
                    <a:lstStyle/>
                    <a:p>
                      <a:pPr marL="0" marR="0">
                        <a:lnSpc>
                          <a:spcPts val="1200"/>
                        </a:lnSpc>
                        <a:spcBef>
                          <a:spcPts val="0"/>
                        </a:spcBef>
                        <a:spcAft>
                          <a:spcPts val="565"/>
                        </a:spcAft>
                      </a:pPr>
                      <a:r>
                        <a:rPr lang="en-US" sz="1000" dirty="0">
                          <a:effectLst/>
                        </a:rPr>
                        <a:t>Immediate Action Required</a:t>
                      </a:r>
                      <a:endParaRPr lang="en-US" sz="1000" dirty="0">
                        <a:solidFill>
                          <a:srgbClr val="262626"/>
                        </a:solidFill>
                        <a:effectLst/>
                        <a:latin typeface="AvantGarde-CondBook"/>
                        <a:ea typeface="MS Mincho"/>
                        <a:cs typeface="AvantGarde-CondBook"/>
                      </a:endParaRPr>
                    </a:p>
                  </a:txBody>
                  <a:tcPr marL="71755" marR="71755" marT="71755" marB="71755"/>
                </a:tc>
              </a:tr>
            </a:tbl>
          </a:graphicData>
        </a:graphic>
      </p:graphicFrame>
      <p:sp>
        <p:nvSpPr>
          <p:cNvPr id="6" name="TextBox 5"/>
          <p:cNvSpPr txBox="1"/>
          <p:nvPr/>
        </p:nvSpPr>
        <p:spPr>
          <a:xfrm>
            <a:off x="273379" y="4030971"/>
            <a:ext cx="6151070" cy="2092881"/>
          </a:xfrm>
          <a:prstGeom prst="rect">
            <a:avLst/>
          </a:prstGeom>
          <a:noFill/>
        </p:spPr>
        <p:txBody>
          <a:bodyPr wrap="square" rtlCol="0">
            <a:spAutoFit/>
          </a:bodyPr>
          <a:lstStyle/>
          <a:p>
            <a:pPr marL="171450" indent="-171450" algn="just">
              <a:buClr>
                <a:schemeClr val="accent5">
                  <a:lumMod val="75000"/>
                </a:schemeClr>
              </a:buClr>
              <a:buSzPct val="65000"/>
              <a:buFont typeface="Wingdings" panose="05000000000000000000" pitchFamily="2" charset="2"/>
              <a:buChar char="Ø"/>
            </a:pPr>
            <a:r>
              <a:rPr lang="en-US" sz="1000" b="1" dirty="0"/>
              <a:t>Consequence</a:t>
            </a:r>
            <a:r>
              <a:rPr lang="en-US" sz="1000" dirty="0"/>
              <a:t>: The outcome of an event—e.g. death or permanent disability; serious injury/illness; medical attention or pain/discomfort. There may be a range of possible outcomes associated with an event.</a:t>
            </a:r>
          </a:p>
          <a:p>
            <a:pPr marL="171450" indent="-171450" algn="just">
              <a:buClr>
                <a:schemeClr val="accent5">
                  <a:lumMod val="75000"/>
                </a:schemeClr>
              </a:buClr>
              <a:buSzPct val="65000"/>
              <a:buFont typeface="Wingdings" panose="05000000000000000000" pitchFamily="2" charset="2"/>
              <a:buChar char="Ø"/>
            </a:pPr>
            <a:r>
              <a:rPr lang="en-US" sz="1000" b="1" dirty="0"/>
              <a:t>Hazard</a:t>
            </a:r>
            <a:r>
              <a:rPr lang="en-US" sz="1000" dirty="0"/>
              <a:t>: Source or potential source of human injury, ill-health, or disease, to anyone at, or near, the workplace.</a:t>
            </a:r>
          </a:p>
          <a:p>
            <a:pPr marL="171450" indent="-171450" algn="just">
              <a:buClr>
                <a:schemeClr val="accent5">
                  <a:lumMod val="75000"/>
                </a:schemeClr>
              </a:buClr>
              <a:buSzPct val="65000"/>
              <a:buFont typeface="Wingdings" panose="05000000000000000000" pitchFamily="2" charset="2"/>
              <a:buChar char="Ø"/>
            </a:pPr>
            <a:r>
              <a:rPr lang="en-US" sz="1000" b="1" dirty="0"/>
              <a:t>Hierarchy of </a:t>
            </a:r>
            <a:r>
              <a:rPr lang="en-US" sz="1000" b="1" dirty="0" smtClean="0"/>
              <a:t>Controls</a:t>
            </a:r>
            <a:r>
              <a:rPr lang="en-US" sz="1000" dirty="0"/>
              <a:t>: This is a ranked list of measures which can be implemented to eliminate or </a:t>
            </a:r>
            <a:r>
              <a:rPr lang="en-US" sz="1000" dirty="0" smtClean="0"/>
              <a:t>minimize </a:t>
            </a:r>
            <a:r>
              <a:rPr lang="en-US" sz="1000" dirty="0"/>
              <a:t>exposure to a hazard. The preferred order in which hazards should be controlled </a:t>
            </a:r>
            <a:r>
              <a:rPr lang="en-US" sz="1000" dirty="0" smtClean="0"/>
              <a:t>is: </a:t>
            </a:r>
            <a:endParaRPr lang="en-US" sz="1000" dirty="0"/>
          </a:p>
          <a:p>
            <a:pPr marL="628650" lvl="1" indent="-171450" algn="just">
              <a:buClr>
                <a:schemeClr val="accent5">
                  <a:lumMod val="75000"/>
                </a:schemeClr>
              </a:buClr>
              <a:buFont typeface="Wingdings" panose="05000000000000000000" pitchFamily="2" charset="2"/>
              <a:buChar char="§"/>
            </a:pPr>
            <a:r>
              <a:rPr lang="en-US" sz="1000" dirty="0" smtClean="0"/>
              <a:t>Eliminating </a:t>
            </a:r>
            <a:r>
              <a:rPr lang="en-US" sz="1000" dirty="0"/>
              <a:t>the hazard from the workplace entirely.</a:t>
            </a:r>
          </a:p>
          <a:p>
            <a:pPr marL="628650" lvl="1" indent="-171450" algn="just">
              <a:buClr>
                <a:schemeClr val="accent5">
                  <a:lumMod val="75000"/>
                </a:schemeClr>
              </a:buClr>
              <a:buFont typeface="Wingdings" panose="05000000000000000000" pitchFamily="2" charset="2"/>
              <a:buChar char="§"/>
            </a:pPr>
            <a:r>
              <a:rPr lang="en-US" sz="1000" dirty="0" smtClean="0"/>
              <a:t>Substituting </a:t>
            </a:r>
            <a:r>
              <a:rPr lang="en-US" sz="1000" dirty="0"/>
              <a:t>the hazard by replacing it with something less dangerous. </a:t>
            </a:r>
          </a:p>
          <a:p>
            <a:pPr marL="628650" lvl="1" indent="-171450" algn="just">
              <a:buClr>
                <a:schemeClr val="accent5">
                  <a:lumMod val="75000"/>
                </a:schemeClr>
              </a:buClr>
              <a:buFont typeface="Wingdings" panose="05000000000000000000" pitchFamily="2" charset="2"/>
              <a:buChar char="§"/>
            </a:pPr>
            <a:r>
              <a:rPr lang="en-US" sz="1000" dirty="0" smtClean="0"/>
              <a:t>Isolating </a:t>
            </a:r>
            <a:r>
              <a:rPr lang="en-US" sz="1000" dirty="0"/>
              <a:t>the hazard by physically removing it to a safer environment or by cordoning off the area.</a:t>
            </a:r>
          </a:p>
          <a:p>
            <a:pPr marL="628650" lvl="1" indent="-171450" algn="just">
              <a:buClr>
                <a:schemeClr val="accent5">
                  <a:lumMod val="75000"/>
                </a:schemeClr>
              </a:buClr>
              <a:buFont typeface="Wingdings" panose="05000000000000000000" pitchFamily="2" charset="2"/>
              <a:buChar char="§"/>
            </a:pPr>
            <a:r>
              <a:rPr lang="en-US" sz="1000" dirty="0" smtClean="0"/>
              <a:t>Engineering </a:t>
            </a:r>
            <a:r>
              <a:rPr lang="en-US" sz="1000" dirty="0"/>
              <a:t>methods can be introduced to control the hazard at its source. E.g. tools and equipment can be redesigned or enclosures or guards can be used.</a:t>
            </a:r>
          </a:p>
          <a:p>
            <a:pPr marL="628650" lvl="1" indent="-171450" algn="just">
              <a:buClr>
                <a:schemeClr val="accent5">
                  <a:lumMod val="75000"/>
                </a:schemeClr>
              </a:buClr>
              <a:buFont typeface="Wingdings" panose="05000000000000000000" pitchFamily="2" charset="2"/>
              <a:buChar char="§"/>
            </a:pPr>
            <a:r>
              <a:rPr lang="en-US" sz="1000" dirty="0" smtClean="0"/>
              <a:t>Administrative </a:t>
            </a:r>
            <a:r>
              <a:rPr lang="en-US" sz="1000" dirty="0"/>
              <a:t>controls are the management strategies which can be introduced to ensure the health and safety of employees.</a:t>
            </a:r>
          </a:p>
          <a:p>
            <a:pPr marL="628650" lvl="1" indent="-171450" algn="just">
              <a:buClr>
                <a:schemeClr val="accent5">
                  <a:lumMod val="75000"/>
                </a:schemeClr>
              </a:buClr>
              <a:buFont typeface="Wingdings" panose="05000000000000000000" pitchFamily="2" charset="2"/>
              <a:buChar char="§"/>
            </a:pPr>
            <a:r>
              <a:rPr lang="en-US" sz="1000" dirty="0" smtClean="0"/>
              <a:t>Personal </a:t>
            </a:r>
            <a:r>
              <a:rPr lang="en-US" sz="1000" dirty="0"/>
              <a:t>Protective Equipment may be used as an interim measure to reduce exposure to a hazard</a:t>
            </a:r>
            <a:r>
              <a:rPr lang="en-US" sz="1000" dirty="0" smtClean="0"/>
              <a:t>.</a:t>
            </a:r>
            <a:endParaRPr lang="en-US" sz="1400" dirty="0"/>
          </a:p>
        </p:txBody>
      </p:sp>
      <p:sp>
        <p:nvSpPr>
          <p:cNvPr id="7" name="TextBox 6"/>
          <p:cNvSpPr txBox="1"/>
          <p:nvPr/>
        </p:nvSpPr>
        <p:spPr>
          <a:xfrm>
            <a:off x="6762597" y="4030971"/>
            <a:ext cx="4777762" cy="2215991"/>
          </a:xfrm>
          <a:prstGeom prst="rect">
            <a:avLst/>
          </a:prstGeom>
          <a:noFill/>
        </p:spPr>
        <p:txBody>
          <a:bodyPr wrap="square" rtlCol="0">
            <a:spAutoFit/>
          </a:bodyPr>
          <a:lstStyle/>
          <a:p>
            <a:pPr marL="171450" indent="-171450" algn="just">
              <a:buClr>
                <a:schemeClr val="accent5">
                  <a:lumMod val="75000"/>
                </a:schemeClr>
              </a:buClr>
              <a:buSzPct val="65000"/>
              <a:buFont typeface="Wingdings" panose="05000000000000000000" pitchFamily="2" charset="2"/>
              <a:buChar char="Ø"/>
            </a:pPr>
            <a:r>
              <a:rPr lang="en-US" sz="1000" b="1" dirty="0" smtClean="0"/>
              <a:t>Likelihood</a:t>
            </a:r>
            <a:r>
              <a:rPr lang="en-US" sz="1000" dirty="0" smtClean="0"/>
              <a:t>: The estimated frequency of the harm occurring i.e. could happen at any time, could happen sometime, could happen but rarely or could happen but probably never will. Factors affecting the likelihood of harm include: numbers exposed to the hazard, frequency of exposure, i.e. how often the task featuring the hazard is performed, length of exposure, types of people exposed, environment, and existing measures provided to control the hazard. </a:t>
            </a:r>
          </a:p>
          <a:p>
            <a:pPr marL="171450" indent="-171450" algn="just">
              <a:buClr>
                <a:schemeClr val="accent5">
                  <a:lumMod val="75000"/>
                </a:schemeClr>
              </a:buClr>
              <a:buSzPct val="65000"/>
              <a:buFont typeface="Wingdings" panose="05000000000000000000" pitchFamily="2" charset="2"/>
              <a:buChar char="Ø"/>
            </a:pPr>
            <a:r>
              <a:rPr lang="en-US" sz="1000" b="1" dirty="0" smtClean="0"/>
              <a:t>Residual Risk</a:t>
            </a:r>
            <a:r>
              <a:rPr lang="en-US" sz="1000" dirty="0" smtClean="0"/>
              <a:t>: A risk that remains after risk controls have been implemented.</a:t>
            </a:r>
          </a:p>
          <a:p>
            <a:pPr marL="171450" indent="-171450" algn="just">
              <a:buClr>
                <a:schemeClr val="accent5">
                  <a:lumMod val="75000"/>
                </a:schemeClr>
              </a:buClr>
              <a:buSzPct val="65000"/>
              <a:buFont typeface="Wingdings" panose="05000000000000000000" pitchFamily="2" charset="2"/>
              <a:buChar char="Ø"/>
            </a:pPr>
            <a:r>
              <a:rPr lang="en-US" sz="1000" b="1" dirty="0" smtClean="0"/>
              <a:t>Risk</a:t>
            </a:r>
            <a:r>
              <a:rPr lang="en-US" sz="1000" dirty="0" smtClean="0"/>
              <a:t>: The likelihood of hazard producing adverse effects on the health and safety of humans. Risk is measured in terms of consequence and likelihood.</a:t>
            </a:r>
          </a:p>
          <a:p>
            <a:pPr marL="171450" indent="-171450" algn="just">
              <a:buClr>
                <a:schemeClr val="accent5">
                  <a:lumMod val="75000"/>
                </a:schemeClr>
              </a:buClr>
              <a:buSzPct val="65000"/>
              <a:buFont typeface="Wingdings" panose="05000000000000000000" pitchFamily="2" charset="2"/>
              <a:buChar char="Ø"/>
            </a:pPr>
            <a:r>
              <a:rPr lang="en-US" sz="1000" b="1" dirty="0" smtClean="0"/>
              <a:t>Risk Control</a:t>
            </a:r>
            <a:r>
              <a:rPr lang="en-US" sz="1000" dirty="0" smtClean="0"/>
              <a:t>: Taking actions to eliminate or reduce the likelihood that exposure to a hazard will result in injury or disease.</a:t>
            </a:r>
          </a:p>
          <a:p>
            <a:pPr marL="171450" indent="-171450" algn="just">
              <a:buClr>
                <a:schemeClr val="accent5">
                  <a:lumMod val="75000"/>
                </a:schemeClr>
              </a:buClr>
              <a:buSzPct val="65000"/>
              <a:buFont typeface="Wingdings" panose="05000000000000000000" pitchFamily="2" charset="2"/>
              <a:buChar char="Ø"/>
            </a:pPr>
            <a:r>
              <a:rPr lang="en-US" sz="1000" b="1" dirty="0" smtClean="0"/>
              <a:t>Risk Rating</a:t>
            </a:r>
            <a:r>
              <a:rPr lang="en-US" sz="1000" dirty="0" smtClean="0"/>
              <a:t>: Combined result of likelihood and consequence score. See Risk Matrix.</a:t>
            </a:r>
          </a:p>
          <a:p>
            <a:endParaRPr lang="en-US" dirty="0"/>
          </a:p>
        </p:txBody>
      </p:sp>
      <p:sp>
        <p:nvSpPr>
          <p:cNvPr id="8" name="TextBox 7"/>
          <p:cNvSpPr txBox="1"/>
          <p:nvPr/>
        </p:nvSpPr>
        <p:spPr>
          <a:xfrm>
            <a:off x="273379" y="1116280"/>
            <a:ext cx="5190845" cy="261610"/>
          </a:xfrm>
          <a:prstGeom prst="rect">
            <a:avLst/>
          </a:prstGeom>
          <a:noFill/>
        </p:spPr>
        <p:txBody>
          <a:bodyPr wrap="none" rtlCol="0">
            <a:spAutoFit/>
          </a:bodyPr>
          <a:lstStyle/>
          <a:p>
            <a:r>
              <a:rPr lang="en-US" sz="1100" dirty="0" smtClean="0">
                <a:solidFill>
                  <a:srgbClr val="262626"/>
                </a:solidFill>
                <a:effectLst/>
                <a:ea typeface="MS Mincho"/>
                <a:cs typeface="AvantGarde-CondBook"/>
              </a:rPr>
              <a:t>Risk Matrix: The risk matrix below is used to determine the level of risk for each hazard.</a:t>
            </a:r>
            <a:endParaRPr lang="en-US" dirty="0"/>
          </a:p>
        </p:txBody>
      </p:sp>
      <p:sp>
        <p:nvSpPr>
          <p:cNvPr id="12" name="Rectangle 11"/>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4" name="TextBox 13"/>
          <p:cNvSpPr txBox="1"/>
          <p:nvPr/>
        </p:nvSpPr>
        <p:spPr>
          <a:xfrm>
            <a:off x="11137648" y="6444116"/>
            <a:ext cx="328145" cy="246221"/>
          </a:xfrm>
          <a:prstGeom prst="rect">
            <a:avLst/>
          </a:prstGeom>
          <a:noFill/>
        </p:spPr>
        <p:txBody>
          <a:bodyPr wrap="square" rtlCol="0">
            <a:spAutoFit/>
          </a:bodyPr>
          <a:lstStyle/>
          <a:p>
            <a:fld id="{67E8A965-5566-4A8A-9232-5CBBF325AB9F}" type="slidenum">
              <a:rPr lang="en-US" sz="1000" smtClean="0">
                <a:solidFill>
                  <a:schemeClr val="accent5">
                    <a:lumMod val="75000"/>
                  </a:schemeClr>
                </a:solidFill>
                <a:latin typeface="Aller" panose="02000503030000020004" pitchFamily="2" charset="0"/>
              </a:rPr>
              <a:t>3</a:t>
            </a:fld>
            <a:endParaRPr lang="bg-BG" sz="1000" dirty="0">
              <a:solidFill>
                <a:schemeClr val="accent5">
                  <a:lumMod val="75000"/>
                </a:schemeClr>
              </a:solidFill>
            </a:endParaRPr>
          </a:p>
        </p:txBody>
      </p:sp>
    </p:spTree>
    <p:extLst>
      <p:ext uri="{BB962C8B-B14F-4D97-AF65-F5344CB8AC3E}">
        <p14:creationId xmlns:p14="http://schemas.microsoft.com/office/powerpoint/2010/main" val="657479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680" y="717593"/>
            <a:ext cx="11235561" cy="430887"/>
          </a:xfrm>
          <a:prstGeom prst="rect">
            <a:avLst/>
          </a:prstGeom>
        </p:spPr>
        <p:txBody>
          <a:bodyPr wrap="square">
            <a:spAutoFit/>
          </a:bodyPr>
          <a:lstStyle/>
          <a:p>
            <a:pPr>
              <a:spcBef>
                <a:spcPts val="2400"/>
              </a:spcBef>
            </a:pPr>
            <a:r>
              <a:rPr lang="en-US" sz="1200" b="1" cap="all" dirty="0" smtClean="0">
                <a:solidFill>
                  <a:schemeClr val="accent5">
                    <a:lumMod val="75000"/>
                  </a:schemeClr>
                </a:solidFill>
              </a:rPr>
              <a:t>Part 1: Traveler to complete</a:t>
            </a:r>
          </a:p>
          <a:p>
            <a:pPr>
              <a:lnSpc>
                <a:spcPts val="1200"/>
              </a:lnSpc>
              <a:spcAft>
                <a:spcPts val="565"/>
              </a:spcAft>
            </a:pPr>
            <a:r>
              <a:rPr lang="en-US" sz="1000" dirty="0" smtClean="0">
                <a:solidFill>
                  <a:srgbClr val="262626"/>
                </a:solidFill>
                <a:ea typeface="MS Mincho"/>
                <a:cs typeface="AvantGarde-CondBook"/>
              </a:rPr>
              <a:t>Place a  ✓ in either </a:t>
            </a:r>
            <a:r>
              <a:rPr lang="en-US" sz="1000" b="1" dirty="0" smtClean="0">
                <a:solidFill>
                  <a:schemeClr val="accent5">
                    <a:lumMod val="75000"/>
                  </a:schemeClr>
                </a:solidFill>
                <a:ea typeface="MS Mincho"/>
                <a:cs typeface="AvantGarde-CondBook"/>
              </a:rPr>
              <a:t>Yes or No </a:t>
            </a:r>
            <a:r>
              <a:rPr lang="en-US" sz="1000" dirty="0" smtClean="0">
                <a:solidFill>
                  <a:srgbClr val="262626"/>
                </a:solidFill>
                <a:ea typeface="MS Mincho"/>
                <a:cs typeface="AvantGarde-CondBook"/>
              </a:rPr>
              <a:t>or where the consideration is Not Applicable (</a:t>
            </a:r>
            <a:r>
              <a:rPr lang="en-US" sz="1000" b="1" dirty="0" smtClean="0">
                <a:solidFill>
                  <a:schemeClr val="accent5">
                    <a:lumMod val="75000"/>
                  </a:schemeClr>
                </a:solidFill>
                <a:ea typeface="MS Mincho"/>
                <a:cs typeface="AvantGarde-CondBook"/>
              </a:rPr>
              <a:t>N/A</a:t>
            </a:r>
            <a:r>
              <a:rPr lang="en-US" sz="1000" dirty="0" smtClean="0">
                <a:solidFill>
                  <a:srgbClr val="262626"/>
                </a:solidFill>
                <a:ea typeface="MS Mincho"/>
                <a:cs typeface="AvantGarde-CondBook"/>
              </a:rPr>
              <a:t>) to this journey. Complete the section Risk Review whenever a </a:t>
            </a:r>
            <a:r>
              <a:rPr lang="en-US" sz="1000" b="1" dirty="0" smtClean="0">
                <a:solidFill>
                  <a:schemeClr val="accent5">
                    <a:lumMod val="75000"/>
                  </a:schemeClr>
                </a:solidFill>
                <a:ea typeface="MS Mincho"/>
                <a:cs typeface="AvantGarde-CondBook"/>
              </a:rPr>
              <a:t>Yes</a:t>
            </a:r>
            <a:r>
              <a:rPr lang="en-US" sz="1000" dirty="0" smtClean="0">
                <a:solidFill>
                  <a:srgbClr val="262626"/>
                </a:solidFill>
                <a:ea typeface="MS Mincho"/>
                <a:cs typeface="AvantGarde-CondBook"/>
              </a:rPr>
              <a:t> is recorded. See page 3 for Explanatory Notes. </a:t>
            </a:r>
            <a:endParaRPr lang="en-US" sz="1000" dirty="0">
              <a:solidFill>
                <a:srgbClr val="262626"/>
              </a:solidFill>
              <a:ea typeface="MS Mincho"/>
              <a:cs typeface="AvantGarde-CondBook"/>
            </a:endParaRPr>
          </a:p>
        </p:txBody>
      </p:sp>
      <p:sp>
        <p:nvSpPr>
          <p:cNvPr id="4" name="Rectangle 1"/>
          <p:cNvSpPr>
            <a:spLocks noChangeArrowheads="1"/>
          </p:cNvSpPr>
          <p:nvPr/>
        </p:nvSpPr>
        <p:spPr bwMode="auto">
          <a:xfrm>
            <a:off x="920272" y="3465752"/>
            <a:ext cx="1931286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262626"/>
                </a:solidFill>
                <a:effectLst/>
                <a:latin typeface="Verdana" panose="020B0604030504040204" pitchFamily="34" charset="0"/>
                <a:ea typeface="MS Mincho"/>
                <a:cs typeface="AvantGarde-CondBook"/>
              </a:rPr>
              <a:t/>
            </a:r>
            <a:br>
              <a:rPr kumimoji="0" lang="en-US" altLang="en-US" sz="900" b="0" i="0" u="none" strike="noStrike" cap="none" normalizeH="0" baseline="0" smtClean="0">
                <a:ln>
                  <a:noFill/>
                </a:ln>
                <a:solidFill>
                  <a:srgbClr val="262626"/>
                </a:solidFill>
                <a:effectLst/>
                <a:latin typeface="Verdana" panose="020B0604030504040204" pitchFamily="34" charset="0"/>
                <a:ea typeface="MS Mincho"/>
                <a:cs typeface="AvantGarde-CondBook"/>
              </a:rPr>
            </a:b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418957225"/>
              </p:ext>
            </p:extLst>
          </p:nvPr>
        </p:nvGraphicFramePr>
        <p:xfrm>
          <a:off x="399391" y="1348821"/>
          <a:ext cx="11062137" cy="4674870"/>
        </p:xfrm>
        <a:graphic>
          <a:graphicData uri="http://schemas.openxmlformats.org/drawingml/2006/table">
            <a:tbl>
              <a:tblPr firstRow="1" bandRow="1">
                <a:tableStyleId>{5C22544A-7EE6-4342-B048-85BDC9FD1C3A}</a:tableStyleId>
              </a:tblPr>
              <a:tblGrid>
                <a:gridCol w="1882848"/>
                <a:gridCol w="553779"/>
                <a:gridCol w="553779"/>
                <a:gridCol w="553779"/>
                <a:gridCol w="2278061"/>
                <a:gridCol w="1218313"/>
                <a:gridCol w="1218313"/>
                <a:gridCol w="1218313"/>
                <a:gridCol w="1584952"/>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r>
              <a:tr h="0">
                <a:tc>
                  <a:txBody>
                    <a:bodyPr/>
                    <a:lstStyle/>
                    <a:p>
                      <a:r>
                        <a:rPr lang="en-US" sz="1050" b="1" dirty="0" smtClean="0"/>
                        <a:t>YOUR</a:t>
                      </a:r>
                      <a:r>
                        <a:rPr lang="en-US" sz="1050" dirty="0" smtClean="0"/>
                        <a:t> </a:t>
                      </a:r>
                      <a:r>
                        <a:rPr lang="en-US" sz="1050" b="1" dirty="0" smtClean="0"/>
                        <a:t>TRAVEL </a:t>
                      </a:r>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a:solidFill>
                            <a:schemeClr val="dk1"/>
                          </a:solidFill>
                          <a:effectLst/>
                          <a:latin typeface="+mn-lt"/>
                          <a:ea typeface="+mn-ea"/>
                          <a:cs typeface="+mn-cs"/>
                        </a:rPr>
                        <a:t>Is this your first visit to location?</a:t>
                      </a: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r>
              <a:tr h="0">
                <a:tc>
                  <a:txBody>
                    <a:bodyPr/>
                    <a:lstStyle/>
                    <a:p>
                      <a:r>
                        <a:rPr lang="en-US" sz="1000" kern="1200" dirty="0" smtClean="0">
                          <a:solidFill>
                            <a:schemeClr val="dk1"/>
                          </a:solidFill>
                          <a:effectLst/>
                          <a:latin typeface="+mn-lt"/>
                          <a:ea typeface="+mn-ea"/>
                          <a:cs typeface="+mn-cs"/>
                        </a:rPr>
                        <a:t>Are you unfamiliar with local customs?</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 dirty="0"/>
                    </a:p>
                  </a:txBody>
                  <a:tcPr/>
                </a:tc>
              </a:tr>
              <a:tr h="0">
                <a:tc>
                  <a:txBody>
                    <a:bodyPr/>
                    <a:lstStyle/>
                    <a:p>
                      <a:r>
                        <a:rPr lang="en-US" sz="1000" kern="1200" dirty="0" smtClean="0">
                          <a:solidFill>
                            <a:schemeClr val="dk1"/>
                          </a:solidFill>
                          <a:effectLst/>
                          <a:latin typeface="+mn-lt"/>
                          <a:ea typeface="+mn-ea"/>
                          <a:cs typeface="+mn-cs"/>
                        </a:rPr>
                        <a:t>Are you travelling alone?</a:t>
                      </a:r>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400" dirty="0"/>
                    </a:p>
                  </a:txBody>
                  <a:tcPr/>
                </a:tc>
              </a:tr>
              <a:tr h="0">
                <a:tc>
                  <a:txBody>
                    <a:bodyPr/>
                    <a:lstStyle/>
                    <a:p>
                      <a:r>
                        <a:rPr lang="en-US" sz="1000" kern="1200" dirty="0" smtClean="0">
                          <a:solidFill>
                            <a:schemeClr val="dk1"/>
                          </a:solidFill>
                          <a:effectLst/>
                          <a:latin typeface="+mn-lt"/>
                          <a:ea typeface="+mn-ea"/>
                          <a:cs typeface="+mn-cs"/>
                        </a:rPr>
                        <a:t>Are you arriving at your destination without being met?</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r>
                        <a:rPr lang="en-US" sz="1000" kern="1200" dirty="0" smtClean="0">
                          <a:solidFill>
                            <a:schemeClr val="dk1"/>
                          </a:solidFill>
                          <a:effectLst/>
                          <a:latin typeface="+mn-lt"/>
                          <a:ea typeface="+mn-ea"/>
                          <a:cs typeface="+mn-cs"/>
                        </a:rPr>
                        <a:t>For a first time visit, wherever possible, arrange to be met by a trusted colleague.</a:t>
                      </a:r>
                      <a:endParaRPr lang="en-US" sz="400" dirty="0"/>
                    </a:p>
                  </a:txBody>
                  <a:tcPr/>
                </a:tc>
              </a:tr>
              <a:tr h="0">
                <a:tc>
                  <a:txBody>
                    <a:bodyPr/>
                    <a:lstStyle/>
                    <a:p>
                      <a:r>
                        <a:rPr lang="en-US" sz="1050" b="1" dirty="0" smtClean="0"/>
                        <a:t>DOCUMENTATION</a:t>
                      </a:r>
                      <a:endParaRPr lang="en-US" sz="1050" b="1" dirty="0"/>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Is</a:t>
                      </a:r>
                      <a:r>
                        <a:rPr lang="en-US" sz="1000" kern="1200" baseline="0" dirty="0" smtClean="0">
                          <a:solidFill>
                            <a:schemeClr val="dk1"/>
                          </a:solidFill>
                          <a:effectLst/>
                          <a:latin typeface="+mn-lt"/>
                          <a:ea typeface="+mn-ea"/>
                          <a:cs typeface="+mn-cs"/>
                        </a:rPr>
                        <a:t> your passport valid for more than six months?</a:t>
                      </a:r>
                      <a:endParaRPr lang="en-US" sz="10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dirty="0" smtClean="0"/>
                        <a:t>Do you</a:t>
                      </a:r>
                      <a:r>
                        <a:rPr lang="en-US" sz="1000" baseline="0" dirty="0" smtClean="0"/>
                        <a:t> have the visa’s necessary to travel to your destination(s)?</a:t>
                      </a:r>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kern="1200" dirty="0" smtClean="0">
                          <a:solidFill>
                            <a:schemeClr val="dk1"/>
                          </a:solidFill>
                          <a:effectLst/>
                          <a:latin typeface="+mn-lt"/>
                          <a:ea typeface="+mn-ea"/>
                          <a:cs typeface="+mn-cs"/>
                        </a:rPr>
                        <a:t>Have you created your </a:t>
                      </a:r>
                      <a:r>
                        <a:rPr lang="en-US" sz="1000" b="1" kern="1200" dirty="0" smtClean="0">
                          <a:solidFill>
                            <a:schemeClr val="accent5">
                              <a:lumMod val="75000"/>
                            </a:schemeClr>
                          </a:solidFill>
                          <a:effectLst/>
                          <a:latin typeface="+mn-lt"/>
                          <a:ea typeface="+mn-ea"/>
                          <a:cs typeface="+mn-cs"/>
                        </a:rPr>
                        <a:t>TDS Document</a:t>
                      </a:r>
                      <a:r>
                        <a:rPr lang="en-US" sz="1000" b="1" kern="1200" baseline="0" dirty="0" smtClean="0">
                          <a:solidFill>
                            <a:schemeClr val="accent5">
                              <a:lumMod val="75000"/>
                            </a:schemeClr>
                          </a:solidFill>
                          <a:effectLst/>
                          <a:latin typeface="+mn-lt"/>
                          <a:ea typeface="+mn-ea"/>
                          <a:cs typeface="+mn-cs"/>
                        </a:rPr>
                        <a:t> Profile Locker</a:t>
                      </a:r>
                      <a:r>
                        <a:rPr lang="en-US" sz="1000" kern="1200" baseline="0" dirty="0" smtClean="0">
                          <a:solidFill>
                            <a:schemeClr val="dk1"/>
                          </a:solidFill>
                          <a:effectLst/>
                          <a:latin typeface="+mn-lt"/>
                          <a:ea typeface="+mn-ea"/>
                          <a:cs typeface="+mn-cs"/>
                        </a:rPr>
                        <a:t>?</a:t>
                      </a:r>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dirty="0" smtClean="0"/>
                        <a:t>Have you made</a:t>
                      </a:r>
                      <a:r>
                        <a:rPr lang="en-US" sz="1000" baseline="0" dirty="0" smtClean="0"/>
                        <a:t> copies of all your travel-related documents and uploaded them to your Locker (i.e. passport, visa, health certificates)?</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pPr marL="0" marR="0">
                        <a:lnSpc>
                          <a:spcPts val="1200"/>
                        </a:lnSpc>
                        <a:spcBef>
                          <a:spcPts val="0"/>
                        </a:spcBef>
                        <a:spcAft>
                          <a:spcPts val="565"/>
                        </a:spcAft>
                      </a:pPr>
                      <a:endParaRPr lang="en-US" sz="10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bl>
          </a:graphicData>
        </a:graphic>
      </p:graphicFrame>
      <p:sp>
        <p:nvSpPr>
          <p:cNvPr id="9" name="TextBox 8"/>
          <p:cNvSpPr txBox="1"/>
          <p:nvPr/>
        </p:nvSpPr>
        <p:spPr>
          <a:xfrm>
            <a:off x="7363480" y="1046411"/>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11" name="Straight Connector 10"/>
          <p:cNvCxnSpPr/>
          <p:nvPr/>
        </p:nvCxnSpPr>
        <p:spPr>
          <a:xfrm>
            <a:off x="8401378" y="1197999"/>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12" name="Straight Connector 11"/>
          <p:cNvCxnSpPr/>
          <p:nvPr/>
        </p:nvCxnSpPr>
        <p:spPr>
          <a:xfrm>
            <a:off x="4226143" y="1213765"/>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16" name="Rectangle 15"/>
          <p:cNvSpPr/>
          <p:nvPr/>
        </p:nvSpPr>
        <p:spPr>
          <a:xfrm>
            <a:off x="11145531" y="6530829"/>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8" name="TextBox 17"/>
          <p:cNvSpPr txBox="1"/>
          <p:nvPr/>
        </p:nvSpPr>
        <p:spPr>
          <a:xfrm>
            <a:off x="11137648" y="6515063"/>
            <a:ext cx="328145" cy="246221"/>
          </a:xfrm>
          <a:prstGeom prst="rect">
            <a:avLst/>
          </a:prstGeom>
          <a:noFill/>
        </p:spPr>
        <p:txBody>
          <a:bodyPr wrap="square" rtlCol="0">
            <a:spAutoFit/>
          </a:bodyPr>
          <a:lstStyle/>
          <a:p>
            <a:fld id="{B5A59E45-77D0-46F5-AC13-3CFD0A2AD3E3}" type="slidenum">
              <a:rPr lang="en-US" sz="1000" smtClean="0">
                <a:solidFill>
                  <a:schemeClr val="accent5">
                    <a:lumMod val="75000"/>
                  </a:schemeClr>
                </a:solidFill>
                <a:latin typeface="Aller" panose="02000503030000020004" pitchFamily="2" charset="0"/>
              </a:rPr>
              <a:t>4</a:t>
            </a:fld>
            <a:endParaRPr lang="bg-BG" sz="1000" dirty="0">
              <a:solidFill>
                <a:schemeClr val="accent5">
                  <a:lumMod val="75000"/>
                </a:schemeClr>
              </a:solidFill>
            </a:endParaRPr>
          </a:p>
        </p:txBody>
      </p:sp>
    </p:spTree>
    <p:extLst>
      <p:ext uri="{BB962C8B-B14F-4D97-AF65-F5344CB8AC3E}">
        <p14:creationId xmlns:p14="http://schemas.microsoft.com/office/powerpoint/2010/main" val="4256967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63181899"/>
              </p:ext>
            </p:extLst>
          </p:nvPr>
        </p:nvGraphicFramePr>
        <p:xfrm>
          <a:off x="391511" y="860790"/>
          <a:ext cx="11062137" cy="5655310"/>
        </p:xfrm>
        <a:graphic>
          <a:graphicData uri="http://schemas.openxmlformats.org/drawingml/2006/table">
            <a:tbl>
              <a:tblPr firstRow="1" bandRow="1">
                <a:tableStyleId>{5C22544A-7EE6-4342-B048-85BDC9FD1C3A}</a:tableStyleId>
              </a:tblPr>
              <a:tblGrid>
                <a:gridCol w="1882848"/>
                <a:gridCol w="553779"/>
                <a:gridCol w="553779"/>
                <a:gridCol w="553779"/>
                <a:gridCol w="2278061"/>
                <a:gridCol w="1218313"/>
                <a:gridCol w="1218313"/>
                <a:gridCol w="1218313"/>
                <a:gridCol w="1584952"/>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r>
              <a:tr h="0">
                <a:tc>
                  <a:txBody>
                    <a:bodyPr/>
                    <a:lstStyle/>
                    <a:p>
                      <a:pPr marL="0" algn="l" defTabSz="914400" rtl="0" eaLnBrk="1" latinLnBrk="0" hangingPunct="1"/>
                      <a:r>
                        <a:rPr lang="en-US" sz="1050" b="1" kern="1200" dirty="0" smtClean="0">
                          <a:solidFill>
                            <a:schemeClr val="dk1"/>
                          </a:solidFill>
                          <a:latin typeface="+mn-lt"/>
                          <a:ea typeface="+mn-ea"/>
                          <a:cs typeface="+mn-cs"/>
                        </a:rPr>
                        <a:t>CURRENCY</a:t>
                      </a:r>
                      <a:endParaRPr lang="en-US" sz="105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r>
                        <a:rPr lang="en-US" sz="1000" dirty="0" smtClean="0"/>
                        <a:t>Are you familiar with the local currency?</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r>
              <a:tr h="0">
                <a:tc>
                  <a:txBody>
                    <a:bodyPr/>
                    <a:lstStyle/>
                    <a:p>
                      <a:r>
                        <a:rPr lang="en-US" sz="1000" dirty="0" smtClean="0"/>
                        <a:t>Do you have a plan to obtain the</a:t>
                      </a:r>
                      <a:r>
                        <a:rPr lang="en-US" sz="1000" baseline="0" dirty="0" smtClean="0"/>
                        <a:t> local currency upon your arrival? </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r>
              <a:tr h="0">
                <a:tc>
                  <a:txBody>
                    <a:bodyPr/>
                    <a:lstStyle/>
                    <a:p>
                      <a:r>
                        <a:rPr lang="en-US" sz="1000" b="1" dirty="0" smtClean="0"/>
                        <a:t>HEALTH</a:t>
                      </a:r>
                      <a:endParaRPr lang="en-US" sz="1000" b="1"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c>
                  <a:txBody>
                    <a:bodyPr/>
                    <a:lstStyle/>
                    <a:p>
                      <a:endParaRPr lang="en-US" sz="1000" dirty="0"/>
                    </a:p>
                  </a:txBody>
                  <a:tcPr>
                    <a:solidFill>
                      <a:schemeClr val="accent6">
                        <a:lumMod val="60000"/>
                        <a:lumOff val="40000"/>
                      </a:schemeClr>
                    </a:solidFill>
                  </a:tcPr>
                </a:tc>
              </a:tr>
              <a:tr h="0">
                <a:tc>
                  <a:txBody>
                    <a:bodyPr/>
                    <a:lstStyle/>
                    <a:p>
                      <a:r>
                        <a:rPr lang="en-US" sz="1000" kern="1200" dirty="0" smtClean="0">
                          <a:solidFill>
                            <a:schemeClr val="dk1"/>
                          </a:solidFill>
                          <a:effectLst/>
                          <a:latin typeface="+mn-lt"/>
                          <a:ea typeface="+mn-ea"/>
                          <a:cs typeface="+mn-cs"/>
                        </a:rPr>
                        <a:t>Do you have any medical conditions that may be aggravated by this travel?</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r>
              <a:tr h="0">
                <a:tc>
                  <a:txBody>
                    <a:bodyPr/>
                    <a:lstStyle/>
                    <a:p>
                      <a:r>
                        <a:rPr lang="en-US" sz="1000" kern="1200" dirty="0" smtClean="0">
                          <a:solidFill>
                            <a:schemeClr val="dk1"/>
                          </a:solidFill>
                          <a:effectLst/>
                          <a:latin typeface="+mn-lt"/>
                          <a:ea typeface="+mn-ea"/>
                          <a:cs typeface="+mn-cs"/>
                        </a:rPr>
                        <a:t>Do you require specific medications that may be difficult to obtain at your destination?</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kern="1200" dirty="0" smtClean="0">
                          <a:solidFill>
                            <a:schemeClr val="dk1"/>
                          </a:solidFill>
                          <a:effectLst/>
                          <a:latin typeface="+mn-lt"/>
                          <a:ea typeface="+mn-ea"/>
                          <a:cs typeface="+mn-cs"/>
                        </a:rPr>
                        <a:t>Will you be carrying prescription drugs with you? </a:t>
                      </a:r>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r>
                        <a:rPr lang="en-US" sz="1000" dirty="0" smtClean="0"/>
                        <a:t>Recreational, prescription</a:t>
                      </a:r>
                      <a:r>
                        <a:rPr lang="en-US" sz="1000" baseline="0" dirty="0" smtClean="0"/>
                        <a:t> and over-the-counter d</a:t>
                      </a:r>
                      <a:r>
                        <a:rPr lang="en-US" sz="1000" dirty="0" smtClean="0"/>
                        <a:t>rug</a:t>
                      </a:r>
                      <a:r>
                        <a:rPr lang="en-US" sz="1000" baseline="0" dirty="0" smtClean="0"/>
                        <a:t> laws at destination may be stricter than United States </a:t>
                      </a:r>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Are you travelling against the advice of a qualified medical practitioner?</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dirty="0" smtClean="0"/>
                        <a:t>Are mosquito-related diseases prevalent?</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ENVIRONMENT</a:t>
                      </a:r>
                    </a:p>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Will you be exposed to climatic extremes (e.g. excessive heat, cold, humidity, etc.)?</a:t>
                      </a:r>
                      <a:endParaRPr lang="en-US" sz="4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kern="1200" dirty="0" smtClean="0">
                          <a:solidFill>
                            <a:schemeClr val="dk1"/>
                          </a:solidFill>
                          <a:effectLst/>
                          <a:latin typeface="+mn-lt"/>
                          <a:ea typeface="+mn-ea"/>
                          <a:cs typeface="+mn-cs"/>
                        </a:rPr>
                        <a:t>Will you be exposed to hostile environments (e.g. deserts, snowfields, jungles etc.)?</a:t>
                      </a:r>
                      <a:endParaRPr lang="en-US" sz="4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bl>
          </a:graphicData>
        </a:graphic>
      </p:graphicFrame>
      <p:sp>
        <p:nvSpPr>
          <p:cNvPr id="3" name="TextBox 2"/>
          <p:cNvSpPr txBox="1"/>
          <p:nvPr/>
        </p:nvSpPr>
        <p:spPr>
          <a:xfrm>
            <a:off x="7373005" y="659338"/>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410903" y="810926"/>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235668" y="826692"/>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Rectangle 5"/>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7" name="TextBox 6"/>
          <p:cNvSpPr txBox="1"/>
          <p:nvPr/>
        </p:nvSpPr>
        <p:spPr>
          <a:xfrm>
            <a:off x="11125503" y="6441551"/>
            <a:ext cx="328145" cy="246221"/>
          </a:xfrm>
          <a:prstGeom prst="rect">
            <a:avLst/>
          </a:prstGeom>
          <a:noFill/>
        </p:spPr>
        <p:txBody>
          <a:bodyPr wrap="square" rtlCol="0">
            <a:spAutoFit/>
          </a:bodyPr>
          <a:lstStyle/>
          <a:p>
            <a:fld id="{483EB211-B1AA-44A5-A94F-94428A9FB6CC}" type="slidenum">
              <a:rPr lang="en-US" sz="1000" smtClean="0">
                <a:solidFill>
                  <a:schemeClr val="accent5">
                    <a:lumMod val="75000"/>
                  </a:schemeClr>
                </a:solidFill>
                <a:latin typeface="Aller" panose="02000503030000020004" pitchFamily="2" charset="0"/>
              </a:rPr>
              <a:t>5</a:t>
            </a:fld>
            <a:endParaRPr lang="bg-BG" sz="1000" dirty="0">
              <a:solidFill>
                <a:schemeClr val="accent5">
                  <a:lumMod val="75000"/>
                </a:schemeClr>
              </a:solidFill>
            </a:endParaRPr>
          </a:p>
        </p:txBody>
      </p:sp>
    </p:spTree>
    <p:extLst>
      <p:ext uri="{BB962C8B-B14F-4D97-AF65-F5344CB8AC3E}">
        <p14:creationId xmlns:p14="http://schemas.microsoft.com/office/powerpoint/2010/main" val="4145421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16152872"/>
              </p:ext>
            </p:extLst>
          </p:nvPr>
        </p:nvGraphicFramePr>
        <p:xfrm>
          <a:off x="324849" y="1187305"/>
          <a:ext cx="11062137" cy="3406140"/>
        </p:xfrm>
        <a:graphic>
          <a:graphicData uri="http://schemas.openxmlformats.org/drawingml/2006/table">
            <a:tbl>
              <a:tblPr firstRow="1" bandRow="1">
                <a:tableStyleId>{5C22544A-7EE6-4342-B048-85BDC9FD1C3A}</a:tableStyleId>
              </a:tblPr>
              <a:tblGrid>
                <a:gridCol w="1882848"/>
                <a:gridCol w="553779"/>
                <a:gridCol w="553779"/>
                <a:gridCol w="553779"/>
                <a:gridCol w="2278061"/>
                <a:gridCol w="1218313"/>
                <a:gridCol w="1218313"/>
                <a:gridCol w="1218313"/>
                <a:gridCol w="1584952"/>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r>
              <a:tr h="0">
                <a:tc>
                  <a:txBody>
                    <a:bodyPr/>
                    <a:lstStyle/>
                    <a:p>
                      <a:pPr marL="0" algn="l" defTabSz="914400" rtl="0" eaLnBrk="1" latinLnBrk="0" hangingPunct="1"/>
                      <a:r>
                        <a:rPr lang="en-US" sz="1050" b="1" kern="1200" dirty="0" smtClean="0">
                          <a:solidFill>
                            <a:schemeClr val="dk1"/>
                          </a:solidFill>
                          <a:latin typeface="+mn-lt"/>
                          <a:ea typeface="+mn-ea"/>
                          <a:cs typeface="+mn-cs"/>
                        </a:rPr>
                        <a:t>WILDLIFE</a:t>
                      </a:r>
                      <a:endParaRPr lang="en-US" sz="105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mn-cs"/>
                        </a:rPr>
                        <a:t>Will you have contact with domestic, wild or feral animals (physical injury, infectious diseases, etc.)?</a:t>
                      </a:r>
                    </a:p>
                    <a:p>
                      <a:endParaRPr lang="en-US" sz="1000" dirty="0"/>
                    </a:p>
                  </a:txBody>
                  <a:tcPr/>
                </a:tc>
                <a:tc>
                  <a:txBody>
                    <a:bodyPr/>
                    <a:lstStyle/>
                    <a:p>
                      <a:pPr marL="0" marR="0">
                        <a:spcBef>
                          <a:spcPts val="0"/>
                        </a:spcBef>
                        <a:spcAft>
                          <a:spcPts val="0"/>
                        </a:spcAft>
                      </a:pP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r>
              <a:tr h="0">
                <a:tc>
                  <a:txBody>
                    <a:bodyPr/>
                    <a:lstStyle/>
                    <a:p>
                      <a:r>
                        <a:rPr lang="en-US" sz="1000" kern="1200" dirty="0" smtClean="0">
                          <a:solidFill>
                            <a:schemeClr val="dk1"/>
                          </a:solidFill>
                          <a:effectLst/>
                          <a:latin typeface="+mn-lt"/>
                          <a:ea typeface="+mn-ea"/>
                          <a:cs typeface="+mn-cs"/>
                        </a:rPr>
                        <a:t>Will you have contact with biting/stinging reptiles or insects (other than mosquitoes)?</a:t>
                      </a:r>
                      <a:endParaRPr lang="en-US" sz="1000" dirty="0"/>
                    </a:p>
                  </a:txBody>
                  <a:tcP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r>
              <a:tr h="0">
                <a:tc>
                  <a:txBody>
                    <a:bodyPr/>
                    <a:lstStyle/>
                    <a:p>
                      <a:pPr marL="0" algn="l" defTabSz="914400" rtl="0" eaLnBrk="1" latinLnBrk="0" hangingPunct="1"/>
                      <a:r>
                        <a:rPr lang="en-US" sz="1050" b="1" kern="1200" dirty="0" smtClean="0">
                          <a:solidFill>
                            <a:schemeClr val="dk1"/>
                          </a:solidFill>
                          <a:latin typeface="+mn-lt"/>
                          <a:ea typeface="+mn-ea"/>
                          <a:cs typeface="+mn-cs"/>
                        </a:rPr>
                        <a:t>EATING</a:t>
                      </a:r>
                      <a:r>
                        <a:rPr lang="en-US" sz="1050" b="1" kern="1200" baseline="0" dirty="0" smtClean="0">
                          <a:solidFill>
                            <a:schemeClr val="dk1"/>
                          </a:solidFill>
                          <a:latin typeface="+mn-lt"/>
                          <a:ea typeface="+mn-ea"/>
                          <a:cs typeface="+mn-cs"/>
                        </a:rPr>
                        <a:t> &amp; DRINKING </a:t>
                      </a:r>
                      <a:endParaRPr lang="en-US" sz="105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r>
                        <a:rPr lang="en-US" sz="1000" kern="1200" dirty="0" smtClean="0">
                          <a:solidFill>
                            <a:schemeClr val="dk1"/>
                          </a:solidFill>
                          <a:effectLst/>
                          <a:latin typeface="+mn-lt"/>
                          <a:ea typeface="+mn-ea"/>
                          <a:cs typeface="+mn-cs"/>
                        </a:rPr>
                        <a:t>Will the destination have difficulty providing reliable/safe drinking water/ice?</a:t>
                      </a:r>
                      <a:endParaRPr lang="en-US" sz="4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kern="1200" dirty="0" smtClean="0">
                          <a:solidFill>
                            <a:schemeClr val="dk1"/>
                          </a:solidFill>
                          <a:effectLst/>
                          <a:latin typeface="+mn-lt"/>
                          <a:ea typeface="+mn-ea"/>
                          <a:cs typeface="+mn-cs"/>
                        </a:rPr>
                        <a:t>Will the destination have difficulty providing reliable/safe food (i.e. cooked and uncooked)?</a:t>
                      </a:r>
                      <a:endParaRPr lang="en-US" sz="4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bl>
          </a:graphicData>
        </a:graphic>
      </p:graphicFrame>
      <p:sp>
        <p:nvSpPr>
          <p:cNvPr id="3" name="TextBox 2"/>
          <p:cNvSpPr txBox="1"/>
          <p:nvPr/>
        </p:nvSpPr>
        <p:spPr>
          <a:xfrm>
            <a:off x="7278410" y="895413"/>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292659" y="1026218"/>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17424" y="1026218"/>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11141931" y="6547686"/>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9" name="TextBox 8"/>
          <p:cNvSpPr txBox="1"/>
          <p:nvPr/>
        </p:nvSpPr>
        <p:spPr>
          <a:xfrm>
            <a:off x="11109733" y="6510827"/>
            <a:ext cx="328145" cy="246221"/>
          </a:xfrm>
          <a:prstGeom prst="rect">
            <a:avLst/>
          </a:prstGeom>
          <a:noFill/>
        </p:spPr>
        <p:txBody>
          <a:bodyPr wrap="square" rtlCol="0">
            <a:spAutoFit/>
          </a:bodyPr>
          <a:lstStyle/>
          <a:p>
            <a:fld id="{12921929-357B-4D13-A09B-F0DAFFAA2CBB}" type="slidenum">
              <a:rPr lang="en-US" sz="1000" smtClean="0">
                <a:solidFill>
                  <a:schemeClr val="accent5">
                    <a:lumMod val="75000"/>
                  </a:schemeClr>
                </a:solidFill>
                <a:latin typeface="Aller" panose="02000503030000020004" pitchFamily="2" charset="0"/>
              </a:rPr>
              <a:t>6</a:t>
            </a:fld>
            <a:endParaRPr lang="bg-BG" sz="1000" dirty="0">
              <a:solidFill>
                <a:schemeClr val="accent5">
                  <a:lumMod val="75000"/>
                </a:schemeClr>
              </a:solidFill>
            </a:endParaRPr>
          </a:p>
        </p:txBody>
      </p:sp>
    </p:spTree>
    <p:extLst>
      <p:ext uri="{BB962C8B-B14F-4D97-AF65-F5344CB8AC3E}">
        <p14:creationId xmlns:p14="http://schemas.microsoft.com/office/powerpoint/2010/main" val="1418339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1955490"/>
              </p:ext>
            </p:extLst>
          </p:nvPr>
        </p:nvGraphicFramePr>
        <p:xfrm>
          <a:off x="403656" y="1321012"/>
          <a:ext cx="11062137" cy="5030470"/>
        </p:xfrm>
        <a:graphic>
          <a:graphicData uri="http://schemas.openxmlformats.org/drawingml/2006/table">
            <a:tbl>
              <a:tblPr firstRow="1" bandRow="1">
                <a:tableStyleId>{5C22544A-7EE6-4342-B048-85BDC9FD1C3A}</a:tableStyleId>
              </a:tblPr>
              <a:tblGrid>
                <a:gridCol w="1882848"/>
                <a:gridCol w="553779"/>
                <a:gridCol w="553779"/>
                <a:gridCol w="553779"/>
                <a:gridCol w="2278061"/>
                <a:gridCol w="1218313"/>
                <a:gridCol w="1218313"/>
                <a:gridCol w="1218313"/>
                <a:gridCol w="1584952"/>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r>
              <a:tr h="0">
                <a:tc>
                  <a:txBody>
                    <a:bodyPr/>
                    <a:lstStyle/>
                    <a:p>
                      <a:r>
                        <a:rPr lang="en-US" sz="1050" b="1" dirty="0" smtClean="0"/>
                        <a:t>ACCOMMODATIONS</a:t>
                      </a:r>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Will there be difficulty obtaining reliable and adequate commercial accommodation</a:t>
                      </a:r>
                      <a:r>
                        <a:rPr lang="en-US" sz="1000" kern="1200" baseline="0" dirty="0" smtClean="0">
                          <a:solidFill>
                            <a:schemeClr val="dk1"/>
                          </a:solidFill>
                          <a:effectLst/>
                          <a:latin typeface="+mn-lt"/>
                          <a:ea typeface="+mn-ea"/>
                          <a:cs typeface="+mn-cs"/>
                        </a:rPr>
                        <a:t>         </a:t>
                      </a:r>
                      <a:r>
                        <a:rPr lang="en-US" sz="1000" kern="1200" dirty="0" smtClean="0">
                          <a:solidFill>
                            <a:schemeClr val="dk1"/>
                          </a:solidFill>
                          <a:effectLst/>
                          <a:latin typeface="+mn-lt"/>
                          <a:ea typeface="+mn-ea"/>
                          <a:cs typeface="+mn-cs"/>
                        </a:rPr>
                        <a:t>(hotels)?</a:t>
                      </a:r>
                      <a:endParaRPr lang="en-US" sz="1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Is local sanitation poor or inadequate? </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r>
              <a:tr h="0">
                <a:tc>
                  <a:txBody>
                    <a:bodyPr/>
                    <a:lstStyle/>
                    <a:p>
                      <a:pPr marL="0" algn="l" defTabSz="914400" rtl="0" eaLnBrk="1" latinLnBrk="0" hangingPunct="1"/>
                      <a:r>
                        <a:rPr lang="en-US" sz="1050" b="1" kern="1200" dirty="0" smtClean="0">
                          <a:solidFill>
                            <a:schemeClr val="dk1"/>
                          </a:solidFill>
                          <a:latin typeface="+mn-lt"/>
                          <a:ea typeface="+mn-ea"/>
                          <a:cs typeface="+mn-cs"/>
                        </a:rPr>
                        <a:t>SOCIO-CULTURAL ENVIRONMENT</a:t>
                      </a:r>
                      <a:endParaRPr lang="en-US" sz="105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Are you familiar with the local environment (laws, religion, culture, customs, etc.)?</a:t>
                      </a:r>
                      <a:endParaRPr lang="en-US" sz="1000" dirty="0"/>
                    </a:p>
                  </a:txBody>
                  <a:tcP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r>
              <a:tr h="0">
                <a:tc>
                  <a:txBody>
                    <a:bodyPr/>
                    <a:lstStyle/>
                    <a:p>
                      <a:r>
                        <a:rPr lang="en-US" sz="1000" kern="1200" dirty="0" smtClean="0">
                          <a:solidFill>
                            <a:schemeClr val="dk1"/>
                          </a:solidFill>
                          <a:effectLst/>
                          <a:latin typeface="+mn-lt"/>
                          <a:ea typeface="+mn-ea"/>
                          <a:cs typeface="+mn-cs"/>
                        </a:rPr>
                        <a:t>Will you be taking photographs while overseas?</a:t>
                      </a:r>
                      <a:endParaRPr lang="en-US" sz="1000" dirty="0"/>
                    </a:p>
                  </a:txBody>
                  <a:tcP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r>
                        <a:rPr lang="en-US" sz="1000" kern="1200" dirty="0" smtClean="0">
                          <a:solidFill>
                            <a:schemeClr val="dk1"/>
                          </a:solidFill>
                          <a:effectLst/>
                          <a:latin typeface="+mn-lt"/>
                          <a:ea typeface="+mn-ea"/>
                          <a:cs typeface="+mn-cs"/>
                        </a:rPr>
                        <a:t>Photography restrictions may apply</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r>
              <a:tr h="246888">
                <a:tc>
                  <a:txBody>
                    <a:bodyPr/>
                    <a:lstStyle/>
                    <a:p>
                      <a:r>
                        <a:rPr lang="en-US" sz="1000" kern="1200" dirty="0" smtClean="0">
                          <a:solidFill>
                            <a:schemeClr val="dk1"/>
                          </a:solidFill>
                          <a:effectLst/>
                          <a:latin typeface="+mn-lt"/>
                          <a:ea typeface="+mn-ea"/>
                          <a:cs typeface="+mn-cs"/>
                        </a:rPr>
                        <a:t>Do you have any knowledge of local languages?</a:t>
                      </a:r>
                      <a:endParaRPr lang="en-US" sz="4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pPr marL="0" algn="l" defTabSz="914400" rtl="0" eaLnBrk="1" latinLnBrk="0" hangingPunct="1"/>
                      <a:r>
                        <a:rPr lang="en-US" sz="1050" b="1" kern="1200" dirty="0" smtClean="0">
                          <a:solidFill>
                            <a:schemeClr val="dk1"/>
                          </a:solidFill>
                          <a:latin typeface="+mn-lt"/>
                          <a:ea typeface="+mn-ea"/>
                          <a:cs typeface="+mn-cs"/>
                        </a:rPr>
                        <a:t>TECHNOLOGY</a:t>
                      </a:r>
                      <a:r>
                        <a:rPr lang="en-US" sz="1050" b="1" kern="1200" baseline="0" dirty="0" smtClean="0">
                          <a:solidFill>
                            <a:schemeClr val="dk1"/>
                          </a:solidFill>
                          <a:latin typeface="+mn-lt"/>
                          <a:ea typeface="+mn-ea"/>
                          <a:cs typeface="+mn-cs"/>
                        </a:rPr>
                        <a:t> &amp; INFRASTRUCTURE</a:t>
                      </a:r>
                      <a:endParaRPr lang="en-US" sz="105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r>
                        <a:rPr lang="en-US" sz="1000" kern="1200" dirty="0" smtClean="0">
                          <a:solidFill>
                            <a:schemeClr val="dk1"/>
                          </a:solidFill>
                          <a:effectLst/>
                          <a:latin typeface="+mn-lt"/>
                          <a:ea typeface="+mn-ea"/>
                          <a:cs typeface="+mn-cs"/>
                        </a:rPr>
                        <a:t>Is there difficulty obtaining adequate and reliable emergency services? (police, ambulance etc.)?</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0">
                <a:tc>
                  <a:txBody>
                    <a:bodyPr/>
                    <a:lstStyle/>
                    <a:p>
                      <a:r>
                        <a:rPr lang="en-US" sz="1000" kern="1200" dirty="0" smtClean="0">
                          <a:solidFill>
                            <a:schemeClr val="dk1"/>
                          </a:solidFill>
                          <a:effectLst/>
                          <a:latin typeface="+mn-lt"/>
                          <a:ea typeface="+mn-ea"/>
                          <a:cs typeface="+mn-cs"/>
                        </a:rPr>
                        <a:t>Is there difficulty obtaining adequate and reliable medical care (hospitals, first aid, etc.)?</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r>
            </a:tbl>
          </a:graphicData>
        </a:graphic>
      </p:graphicFrame>
      <p:sp>
        <p:nvSpPr>
          <p:cNvPr id="3" name="TextBox 2"/>
          <p:cNvSpPr txBox="1"/>
          <p:nvPr/>
        </p:nvSpPr>
        <p:spPr>
          <a:xfrm>
            <a:off x="7309942" y="1009713"/>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324191" y="1140518"/>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148956" y="1140518"/>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11145531" y="6570244"/>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9" name="TextBox 8"/>
          <p:cNvSpPr txBox="1"/>
          <p:nvPr/>
        </p:nvSpPr>
        <p:spPr>
          <a:xfrm>
            <a:off x="11137648" y="6546592"/>
            <a:ext cx="328145" cy="246221"/>
          </a:xfrm>
          <a:prstGeom prst="rect">
            <a:avLst/>
          </a:prstGeom>
          <a:noFill/>
        </p:spPr>
        <p:txBody>
          <a:bodyPr wrap="square" rtlCol="0">
            <a:spAutoFit/>
          </a:bodyPr>
          <a:lstStyle/>
          <a:p>
            <a:fld id="{7B4F3A30-DC38-4DF4-BAED-1166D0CC2565}" type="slidenum">
              <a:rPr lang="en-US" sz="1000" smtClean="0">
                <a:solidFill>
                  <a:schemeClr val="accent5">
                    <a:lumMod val="75000"/>
                  </a:schemeClr>
                </a:solidFill>
                <a:latin typeface="Aller" panose="02000503030000020004" pitchFamily="2" charset="0"/>
              </a:rPr>
              <a:t>7</a:t>
            </a:fld>
            <a:endParaRPr lang="bg-BG" sz="1000" dirty="0">
              <a:solidFill>
                <a:schemeClr val="accent5">
                  <a:lumMod val="75000"/>
                </a:schemeClr>
              </a:solidFill>
            </a:endParaRPr>
          </a:p>
        </p:txBody>
      </p:sp>
    </p:spTree>
    <p:extLst>
      <p:ext uri="{BB962C8B-B14F-4D97-AF65-F5344CB8AC3E}">
        <p14:creationId xmlns:p14="http://schemas.microsoft.com/office/powerpoint/2010/main" val="2671701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59422956"/>
              </p:ext>
            </p:extLst>
          </p:nvPr>
        </p:nvGraphicFramePr>
        <p:xfrm>
          <a:off x="403656" y="1392081"/>
          <a:ext cx="11062137" cy="4086860"/>
        </p:xfrm>
        <a:graphic>
          <a:graphicData uri="http://schemas.openxmlformats.org/drawingml/2006/table">
            <a:tbl>
              <a:tblPr firstRow="1" bandRow="1">
                <a:tableStyleId>{5C22544A-7EE6-4342-B048-85BDC9FD1C3A}</a:tableStyleId>
              </a:tblPr>
              <a:tblGrid>
                <a:gridCol w="1882848"/>
                <a:gridCol w="553779"/>
                <a:gridCol w="553779"/>
                <a:gridCol w="553779"/>
                <a:gridCol w="2278061"/>
                <a:gridCol w="1218313"/>
                <a:gridCol w="1218313"/>
                <a:gridCol w="1218313"/>
                <a:gridCol w="1584952"/>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TECHNOLOGY</a:t>
                      </a:r>
                      <a:r>
                        <a:rPr lang="en-US" sz="1050" b="1" kern="1200" baseline="0" dirty="0" smtClean="0">
                          <a:solidFill>
                            <a:schemeClr val="dk1"/>
                          </a:solidFill>
                          <a:latin typeface="+mn-lt"/>
                          <a:ea typeface="+mn-ea"/>
                          <a:cs typeface="+mn-cs"/>
                        </a:rPr>
                        <a:t> &amp; INFRASTRUCTURE (</a:t>
                      </a:r>
                      <a:r>
                        <a:rPr lang="en-US" sz="1050" b="1" kern="1200" baseline="0" dirty="0" err="1" smtClean="0">
                          <a:solidFill>
                            <a:schemeClr val="dk1"/>
                          </a:solidFill>
                          <a:latin typeface="+mn-lt"/>
                          <a:ea typeface="+mn-ea"/>
                          <a:cs typeface="+mn-cs"/>
                        </a:rPr>
                        <a:t>con’t</a:t>
                      </a:r>
                      <a:r>
                        <a:rPr lang="en-US" sz="1050" b="1" kern="1200" baseline="0" dirty="0" smtClean="0">
                          <a:solidFill>
                            <a:schemeClr val="dk1"/>
                          </a:solidFill>
                          <a:latin typeface="+mn-lt"/>
                          <a:ea typeface="+mn-ea"/>
                          <a:cs typeface="+mn-cs"/>
                        </a:rPr>
                        <a:t>)</a:t>
                      </a:r>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kern="1200" dirty="0" smtClean="0">
                          <a:solidFill>
                            <a:schemeClr val="dk1"/>
                          </a:solidFill>
                          <a:effectLst/>
                          <a:latin typeface="+mn-lt"/>
                          <a:ea typeface="+mn-ea"/>
                          <a:cs typeface="+mn-cs"/>
                        </a:rPr>
                        <a:t>Is the local power supply poor or unreliable?</a:t>
                      </a:r>
                      <a:endParaRPr lang="en-US" sz="1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kern="1200" dirty="0" smtClean="0">
                          <a:solidFill>
                            <a:schemeClr val="dk1"/>
                          </a:solidFill>
                          <a:effectLst/>
                          <a:latin typeface="+mn-lt"/>
                          <a:ea typeface="+mn-ea"/>
                          <a:cs typeface="+mn-cs"/>
                        </a:rPr>
                        <a:t>Appliance plug type doesn’t match – pack</a:t>
                      </a:r>
                      <a:r>
                        <a:rPr lang="en-US" sz="1000" kern="1200" baseline="0" dirty="0" smtClean="0">
                          <a:solidFill>
                            <a:schemeClr val="dk1"/>
                          </a:solidFill>
                          <a:effectLst/>
                          <a:latin typeface="+mn-lt"/>
                          <a:ea typeface="+mn-ea"/>
                          <a:cs typeface="+mn-cs"/>
                        </a:rPr>
                        <a:t> a converter kit </a:t>
                      </a:r>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kern="1200" dirty="0" smtClean="0">
                          <a:solidFill>
                            <a:schemeClr val="dk1"/>
                          </a:solidFill>
                          <a:effectLst/>
                          <a:latin typeface="+mn-lt"/>
                          <a:ea typeface="+mn-ea"/>
                          <a:cs typeface="+mn-cs"/>
                        </a:rPr>
                        <a:t>Are safety standards for equipment and operation significantly below those of United States?</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r>
              <a:tr h="0">
                <a:tc>
                  <a:txBody>
                    <a:bodyPr/>
                    <a:lstStyle/>
                    <a:p>
                      <a:r>
                        <a:rPr lang="en-US" sz="1000" dirty="0" smtClean="0"/>
                        <a:t>Have</a:t>
                      </a:r>
                      <a:r>
                        <a:rPr lang="en-US" sz="1000" baseline="0" dirty="0" smtClean="0"/>
                        <a:t> you packed a solar charger for a back-up power supply?</a:t>
                      </a:r>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r>
              <a:tr h="0">
                <a:tc>
                  <a:txBody>
                    <a:bodyPr/>
                    <a:lstStyle/>
                    <a:p>
                      <a:pPr marL="0" algn="l" defTabSz="914400" rtl="0" eaLnBrk="1" latinLnBrk="0" hangingPunct="1"/>
                      <a:r>
                        <a:rPr lang="en-US" sz="1050" b="1" kern="1200" dirty="0" smtClean="0">
                          <a:solidFill>
                            <a:schemeClr val="dk1"/>
                          </a:solidFill>
                          <a:latin typeface="+mn-lt"/>
                          <a:ea typeface="+mn-ea"/>
                          <a:cs typeface="+mn-cs"/>
                        </a:rPr>
                        <a:t>WORK</a:t>
                      </a:r>
                      <a:r>
                        <a:rPr lang="en-US" sz="1050" b="1" kern="1200" baseline="0" dirty="0" smtClean="0">
                          <a:solidFill>
                            <a:schemeClr val="dk1"/>
                          </a:solidFill>
                          <a:latin typeface="+mn-lt"/>
                          <a:ea typeface="+mn-ea"/>
                          <a:cs typeface="+mn-cs"/>
                        </a:rPr>
                        <a:t> ENVIRONMENT</a:t>
                      </a:r>
                      <a:endParaRPr lang="en-US" sz="105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0">
                <a:tc>
                  <a:txBody>
                    <a:bodyPr/>
                    <a:lstStyle/>
                    <a:p>
                      <a:pPr marL="0" marR="0" fontAlgn="ctr">
                        <a:lnSpc>
                          <a:spcPts val="1200"/>
                        </a:lnSpc>
                        <a:spcBef>
                          <a:spcPts val="0"/>
                        </a:spcBef>
                        <a:spcAft>
                          <a:spcPts val="565"/>
                        </a:spcAft>
                      </a:pPr>
                      <a:r>
                        <a:rPr lang="en-US" sz="1000" kern="1200" dirty="0" smtClean="0">
                          <a:solidFill>
                            <a:schemeClr val="dk1"/>
                          </a:solidFill>
                          <a:effectLst/>
                          <a:latin typeface="+mn-lt"/>
                          <a:ea typeface="+mn-ea"/>
                          <a:cs typeface="+mn-cs"/>
                        </a:rPr>
                        <a:t>Are you undertaking confined spaces work?</a:t>
                      </a:r>
                      <a:endParaRPr lang="en-US" sz="400" dirty="0">
                        <a:effectLst/>
                        <a:latin typeface="+mn-lt"/>
                        <a:ea typeface="MS Mincho"/>
                        <a:cs typeface="Times New Roman" panose="02020603050405020304" pitchFamily="18" charset="0"/>
                      </a:endParaRPr>
                    </a:p>
                  </a:txBody>
                  <a:tcPr marL="71755" marR="71755" marT="53975" marB="53975" anchor="ctr"/>
                </a:tc>
                <a:tc gridSpan="8">
                  <a:txBody>
                    <a:bodyPr/>
                    <a:lstStyle/>
                    <a:p>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r>
                        <a:rPr lang="en-US" sz="1000" kern="1200" dirty="0" smtClean="0">
                          <a:solidFill>
                            <a:schemeClr val="dk1"/>
                          </a:solidFill>
                          <a:effectLst/>
                          <a:latin typeface="+mn-lt"/>
                          <a:ea typeface="+mn-ea"/>
                          <a:cs typeface="+mn-cs"/>
                        </a:rPr>
                        <a:t>Are you working with or exposed to hazardous chemicals/radiation sources?</a:t>
                      </a:r>
                      <a:endParaRPr lang="en-US" sz="400" dirty="0"/>
                    </a:p>
                  </a:txBody>
                  <a:tcP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r>
              <a:tr h="246888">
                <a:tc>
                  <a:txBody>
                    <a:bodyPr/>
                    <a:lstStyle/>
                    <a:p>
                      <a:r>
                        <a:rPr lang="en-US" sz="1000" kern="1200" dirty="0" smtClean="0">
                          <a:solidFill>
                            <a:schemeClr val="dk1"/>
                          </a:solidFill>
                          <a:effectLst/>
                          <a:latin typeface="+mn-lt"/>
                          <a:ea typeface="+mn-ea"/>
                          <a:cs typeface="+mn-cs"/>
                        </a:rPr>
                        <a:t>Are you working with plant, industrial, agricultural or other potentially hazardous equipment?</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bl>
          </a:graphicData>
        </a:graphic>
      </p:graphicFrame>
      <p:sp>
        <p:nvSpPr>
          <p:cNvPr id="3" name="TextBox 2"/>
          <p:cNvSpPr txBox="1"/>
          <p:nvPr/>
        </p:nvSpPr>
        <p:spPr>
          <a:xfrm>
            <a:off x="7373006" y="1066863"/>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387255" y="1197668"/>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212020" y="1197668"/>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9" name="TextBox 8"/>
          <p:cNvSpPr txBox="1"/>
          <p:nvPr/>
        </p:nvSpPr>
        <p:spPr>
          <a:xfrm>
            <a:off x="11137648" y="6444116"/>
            <a:ext cx="328145" cy="246221"/>
          </a:xfrm>
          <a:prstGeom prst="rect">
            <a:avLst/>
          </a:prstGeom>
          <a:noFill/>
        </p:spPr>
        <p:txBody>
          <a:bodyPr wrap="square" rtlCol="0">
            <a:spAutoFit/>
          </a:bodyPr>
          <a:lstStyle/>
          <a:p>
            <a:fld id="{5E72B1A9-BD49-43B3-8E02-601ED828AC1B}" type="slidenum">
              <a:rPr lang="en-US" sz="1000" smtClean="0">
                <a:solidFill>
                  <a:schemeClr val="accent5">
                    <a:lumMod val="75000"/>
                  </a:schemeClr>
                </a:solidFill>
                <a:latin typeface="Aller" panose="02000503030000020004" pitchFamily="2" charset="0"/>
              </a:rPr>
              <a:t>8</a:t>
            </a:fld>
            <a:endParaRPr lang="bg-BG" sz="1000" dirty="0">
              <a:solidFill>
                <a:schemeClr val="accent5">
                  <a:lumMod val="75000"/>
                </a:schemeClr>
              </a:solidFill>
            </a:endParaRPr>
          </a:p>
        </p:txBody>
      </p:sp>
    </p:spTree>
    <p:extLst>
      <p:ext uri="{BB962C8B-B14F-4D97-AF65-F5344CB8AC3E}">
        <p14:creationId xmlns:p14="http://schemas.microsoft.com/office/powerpoint/2010/main" val="1007861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55961980"/>
              </p:ext>
            </p:extLst>
          </p:nvPr>
        </p:nvGraphicFramePr>
        <p:xfrm>
          <a:off x="462454" y="1004869"/>
          <a:ext cx="11062137" cy="5335270"/>
        </p:xfrm>
        <a:graphic>
          <a:graphicData uri="http://schemas.openxmlformats.org/drawingml/2006/table">
            <a:tbl>
              <a:tblPr firstRow="1" bandRow="1">
                <a:tableStyleId>{5C22544A-7EE6-4342-B048-85BDC9FD1C3A}</a:tableStyleId>
              </a:tblPr>
              <a:tblGrid>
                <a:gridCol w="1882848"/>
                <a:gridCol w="553779"/>
                <a:gridCol w="553779"/>
                <a:gridCol w="553779"/>
                <a:gridCol w="2278061"/>
                <a:gridCol w="1218313"/>
                <a:gridCol w="1218313"/>
                <a:gridCol w="1218313"/>
                <a:gridCol w="1584952"/>
              </a:tblGrid>
              <a:tr h="0">
                <a:tc>
                  <a:txBody>
                    <a:bodyPr/>
                    <a:lstStyle/>
                    <a:p>
                      <a:pPr algn="ctr"/>
                      <a:r>
                        <a:rPr lang="en-US" sz="1050" dirty="0" smtClean="0"/>
                        <a:t>Considerations </a:t>
                      </a:r>
                      <a:endParaRPr lang="en-US" sz="1050" dirty="0"/>
                    </a:p>
                  </a:txBody>
                  <a:tcPr/>
                </a:tc>
                <a:tc>
                  <a:txBody>
                    <a:bodyPr/>
                    <a:lstStyle/>
                    <a:p>
                      <a:pPr algn="ctr"/>
                      <a:r>
                        <a:rPr lang="en-US" sz="1050" dirty="0" smtClean="0"/>
                        <a:t>Yes</a:t>
                      </a:r>
                      <a:endParaRPr lang="en-US" sz="1050" dirty="0"/>
                    </a:p>
                  </a:txBody>
                  <a:tcPr/>
                </a:tc>
                <a:tc>
                  <a:txBody>
                    <a:bodyPr/>
                    <a:lstStyle/>
                    <a:p>
                      <a:pPr algn="ctr"/>
                      <a:r>
                        <a:rPr lang="en-US" sz="1050" dirty="0" smtClean="0"/>
                        <a:t>No</a:t>
                      </a:r>
                      <a:endParaRPr lang="en-US" sz="1050" dirty="0"/>
                    </a:p>
                  </a:txBody>
                  <a:tcPr/>
                </a:tc>
                <a:tc>
                  <a:txBody>
                    <a:bodyPr/>
                    <a:lstStyle/>
                    <a:p>
                      <a:pPr algn="ctr"/>
                      <a:r>
                        <a:rPr lang="en-US" sz="1050" dirty="0" smtClean="0"/>
                        <a:t>N/A</a:t>
                      </a:r>
                      <a:endParaRPr lang="en-US" sz="1050" dirty="0"/>
                    </a:p>
                  </a:txBody>
                  <a:tcPr/>
                </a:tc>
                <a:tc>
                  <a:txBody>
                    <a:bodyPr/>
                    <a:lstStyle/>
                    <a:p>
                      <a:pPr algn="ctr"/>
                      <a:r>
                        <a:rPr lang="en-US" sz="1050" dirty="0" smtClean="0"/>
                        <a:t>What Could Go Wrong</a:t>
                      </a:r>
                      <a:endParaRPr lang="en-US" sz="1050" dirty="0"/>
                    </a:p>
                  </a:txBody>
                  <a:tcPr/>
                </a:tc>
                <a:tc>
                  <a:txBody>
                    <a:bodyPr/>
                    <a:lstStyle/>
                    <a:p>
                      <a:pPr algn="ctr"/>
                      <a:r>
                        <a:rPr lang="en-US" sz="1050" dirty="0" smtClean="0"/>
                        <a:t>Likelihood</a:t>
                      </a:r>
                      <a:endParaRPr lang="en-US" sz="1050" dirty="0"/>
                    </a:p>
                  </a:txBody>
                  <a:tcPr/>
                </a:tc>
                <a:tc>
                  <a:txBody>
                    <a:bodyPr/>
                    <a:lstStyle/>
                    <a:p>
                      <a:pPr algn="ctr"/>
                      <a:r>
                        <a:rPr lang="en-US" sz="1050" dirty="0" smtClean="0"/>
                        <a:t>Consequence</a:t>
                      </a:r>
                      <a:endParaRPr lang="en-US" sz="1050" dirty="0"/>
                    </a:p>
                  </a:txBody>
                  <a:tcPr/>
                </a:tc>
                <a:tc>
                  <a:txBody>
                    <a:bodyPr/>
                    <a:lstStyle/>
                    <a:p>
                      <a:pPr algn="ctr"/>
                      <a:r>
                        <a:rPr lang="en-US" sz="1050" dirty="0" smtClean="0"/>
                        <a:t>Risk Rating</a:t>
                      </a:r>
                      <a:endParaRPr lang="en-US" sz="1050" dirty="0"/>
                    </a:p>
                  </a:txBody>
                  <a:tcPr/>
                </a:tc>
                <a:tc>
                  <a:txBody>
                    <a:bodyPr/>
                    <a:lstStyle/>
                    <a:p>
                      <a:pPr algn="ctr"/>
                      <a:r>
                        <a:rPr lang="en-US" sz="1050" dirty="0" smtClean="0"/>
                        <a:t>Possible</a:t>
                      </a:r>
                      <a:r>
                        <a:rPr lang="en-US" sz="1050" baseline="0" dirty="0" smtClean="0"/>
                        <a:t> Controls</a:t>
                      </a:r>
                      <a:endParaRPr lang="en-US" sz="1050" dirty="0"/>
                    </a:p>
                  </a:txBody>
                  <a:tcP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kern="1200" dirty="0" smtClean="0">
                          <a:solidFill>
                            <a:schemeClr val="dk1"/>
                          </a:solidFill>
                          <a:latin typeface="+mn-lt"/>
                          <a:ea typeface="+mn-ea"/>
                          <a:cs typeface="+mn-cs"/>
                        </a:rPr>
                        <a:t>TRANSPORATION </a:t>
                      </a:r>
                    </a:p>
                    <a:p>
                      <a:endParaRPr lang="en-US" sz="1050" b="1"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c>
                  <a:txBody>
                    <a:bodyPr/>
                    <a:lstStyle/>
                    <a:p>
                      <a:endParaRPr lang="en-US" sz="1050" dirty="0"/>
                    </a:p>
                  </a:txBody>
                  <a:tcPr>
                    <a:solidFill>
                      <a:schemeClr val="accent6">
                        <a:lumMod val="60000"/>
                        <a:lumOff val="40000"/>
                      </a:schemeClr>
                    </a:solidFill>
                  </a:tcPr>
                </a:tc>
              </a:tr>
              <a:tr h="0">
                <a:tc>
                  <a:txBody>
                    <a:bodyPr/>
                    <a:lstStyle/>
                    <a:p>
                      <a:pPr marL="0" marR="0">
                        <a:lnSpc>
                          <a:spcPts val="1200"/>
                        </a:lnSpc>
                        <a:spcBef>
                          <a:spcPts val="0"/>
                        </a:spcBef>
                        <a:spcAft>
                          <a:spcPts val="565"/>
                        </a:spcAft>
                      </a:pPr>
                      <a:r>
                        <a:rPr lang="en-US" sz="1000" i="1" kern="1200" dirty="0" smtClean="0">
                          <a:solidFill>
                            <a:schemeClr val="dk1"/>
                          </a:solidFill>
                          <a:effectLst/>
                          <a:latin typeface="+mn-lt"/>
                          <a:ea typeface="+mn-ea"/>
                          <a:cs typeface="+mn-cs"/>
                        </a:rPr>
                        <a:t>If you are undertaking </a:t>
                      </a:r>
                      <a:r>
                        <a:rPr lang="en-US" sz="1000" kern="1200" dirty="0" smtClean="0">
                          <a:solidFill>
                            <a:schemeClr val="dk1"/>
                          </a:solidFill>
                          <a:effectLst/>
                          <a:latin typeface="+mn-lt"/>
                          <a:ea typeface="+mn-ea"/>
                          <a:cs typeface="+mn-cs"/>
                        </a:rPr>
                        <a:t>significant travel using railway systems—is the system unreliable or unsafe?</a:t>
                      </a:r>
                      <a:endParaRPr lang="en-US" sz="100" kern="1200" dirty="0">
                        <a:solidFill>
                          <a:schemeClr val="dk1"/>
                        </a:solidFill>
                        <a:effectLst/>
                        <a:latin typeface="+mn-lt"/>
                        <a:ea typeface="+mn-ea"/>
                        <a:cs typeface="+mn-cs"/>
                      </a:endParaRPr>
                    </a:p>
                  </a:txBody>
                  <a:tcPr marL="71755" marR="71755" marT="53975" marB="53975" anchor="ct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4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r>
              <a:tr h="0">
                <a:tc>
                  <a:txBody>
                    <a:bodyPr/>
                    <a:lstStyle/>
                    <a:p>
                      <a:r>
                        <a:rPr lang="en-US" sz="1000" i="1" kern="1200" smtClean="0">
                          <a:solidFill>
                            <a:schemeClr val="dk1"/>
                          </a:solidFill>
                          <a:effectLst/>
                          <a:latin typeface="+mn-lt"/>
                          <a:ea typeface="+mn-ea"/>
                          <a:cs typeface="+mn-cs"/>
                        </a:rPr>
                        <a:t>If you are undertaking</a:t>
                      </a:r>
                      <a:r>
                        <a:rPr lang="en-US" sz="1000" kern="1200" smtClean="0">
                          <a:solidFill>
                            <a:schemeClr val="dk1"/>
                          </a:solidFill>
                          <a:effectLst/>
                          <a:latin typeface="+mn-lt"/>
                          <a:ea typeface="+mn-ea"/>
                          <a:cs typeface="+mn-cs"/>
                        </a:rPr>
                        <a:t> significant travel using ferries/charter vessel services—are they seen as unreliable or unsafe?</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400" dirty="0"/>
                    </a:p>
                  </a:txBody>
                  <a:tcPr/>
                </a:tc>
              </a:tr>
              <a:tr h="0">
                <a:tc>
                  <a:txBody>
                    <a:bodyPr/>
                    <a:lstStyle/>
                    <a:p>
                      <a:r>
                        <a:rPr lang="en-US" sz="1000" i="1" kern="1200" dirty="0" smtClean="0">
                          <a:solidFill>
                            <a:schemeClr val="dk1"/>
                          </a:solidFill>
                          <a:effectLst/>
                          <a:latin typeface="+mn-lt"/>
                          <a:ea typeface="+mn-ea"/>
                          <a:cs typeface="+mn-cs"/>
                        </a:rPr>
                        <a:t>If you are undertaking </a:t>
                      </a:r>
                      <a:r>
                        <a:rPr lang="en-US" sz="1000" kern="1200" dirty="0" smtClean="0">
                          <a:solidFill>
                            <a:schemeClr val="dk1"/>
                          </a:solidFill>
                          <a:effectLst/>
                          <a:latin typeface="+mn-lt"/>
                          <a:ea typeface="+mn-ea"/>
                          <a:cs typeface="+mn-cs"/>
                        </a:rPr>
                        <a:t>significant domestic air travel—is it seen as unreliable or unsafe?</a:t>
                      </a:r>
                      <a:endParaRPr lang="en-US" sz="4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r>
              <a:tr h="0">
                <a:tc>
                  <a:txBody>
                    <a:bodyPr/>
                    <a:lstStyle/>
                    <a:p>
                      <a:r>
                        <a:rPr lang="en-US" sz="1000" i="1" kern="1200" dirty="0" smtClean="0">
                          <a:solidFill>
                            <a:schemeClr val="dk1"/>
                          </a:solidFill>
                          <a:effectLst/>
                          <a:latin typeface="+mn-lt"/>
                          <a:ea typeface="+mn-ea"/>
                          <a:cs typeface="+mn-cs"/>
                        </a:rPr>
                        <a:t>If you are undertaking</a:t>
                      </a:r>
                      <a:r>
                        <a:rPr lang="en-US" sz="1000" kern="1200" dirty="0" smtClean="0">
                          <a:solidFill>
                            <a:schemeClr val="dk1"/>
                          </a:solidFill>
                          <a:effectLst/>
                          <a:latin typeface="+mn-lt"/>
                          <a:ea typeface="+mn-ea"/>
                          <a:cs typeface="+mn-cs"/>
                        </a:rPr>
                        <a:t> significant road travel—are local road, traffic and vehicle conditions considered unreliable or unsafe?</a:t>
                      </a:r>
                      <a:endParaRPr lang="en-US" sz="4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400" dirty="0"/>
                    </a:p>
                  </a:txBody>
                  <a:tcPr/>
                </a:tc>
              </a:tr>
              <a:tr h="0">
                <a:tc>
                  <a:txBody>
                    <a:bodyPr/>
                    <a:lstStyle/>
                    <a:p>
                      <a:pPr marL="0" algn="l" defTabSz="914400" rtl="0" eaLnBrk="1" latinLnBrk="0" hangingPunct="1"/>
                      <a:r>
                        <a:rPr lang="en-US" sz="1050" b="1" kern="1200" dirty="0" smtClean="0">
                          <a:solidFill>
                            <a:schemeClr val="dk1"/>
                          </a:solidFill>
                          <a:latin typeface="+mn-lt"/>
                          <a:ea typeface="+mn-ea"/>
                          <a:cs typeface="+mn-cs"/>
                        </a:rPr>
                        <a:t>COMMUNICATIONS</a:t>
                      </a:r>
                      <a:endParaRPr lang="en-US" sz="105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a:solidFill>
                      <a:schemeClr val="accent6">
                        <a:lumMod val="60000"/>
                        <a:lumOff val="40000"/>
                      </a:schemeClr>
                    </a:solidFill>
                  </a:tcPr>
                </a:tc>
              </a:tr>
              <a:tr h="371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effectLst/>
                          <a:latin typeface="+mn-lt"/>
                          <a:ea typeface="+mn-ea"/>
                          <a:cs typeface="+mn-cs"/>
                        </a:rPr>
                        <a:t>Will you be out of mobile phone network coverage?</a:t>
                      </a:r>
                      <a:endParaRPr lang="en-US" sz="1000" dirty="0" smtClean="0">
                        <a:effectLst/>
                        <a:latin typeface="+mn-lt"/>
                        <a:ea typeface="MS Mincho"/>
                        <a:cs typeface="Times New Roman" panose="02020603050405020304" pitchFamily="18" charset="0"/>
                      </a:endParaRPr>
                    </a:p>
                    <a:p>
                      <a:endParaRPr lang="en-US" sz="100" dirty="0"/>
                    </a:p>
                  </a:txBody>
                  <a:tcP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mn-lt"/>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r>
              <a:tr h="371548">
                <a:tc>
                  <a:txBody>
                    <a:bodyPr/>
                    <a:lstStyle/>
                    <a:p>
                      <a:r>
                        <a:rPr lang="en-US" sz="1000" kern="1200" dirty="0" smtClean="0">
                          <a:solidFill>
                            <a:schemeClr val="dk1"/>
                          </a:solidFill>
                          <a:effectLst/>
                          <a:latin typeface="+mn-lt"/>
                          <a:ea typeface="+mn-ea"/>
                          <a:cs typeface="+mn-cs"/>
                        </a:rPr>
                        <a:t>Will contact via landline, phone, fax, email be difficult?</a:t>
                      </a:r>
                      <a:endParaRPr lang="en-US" sz="100" dirty="0"/>
                    </a:p>
                  </a:txBody>
                  <a:tcP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000" dirty="0">
                          <a:effectLst/>
                          <a:latin typeface="Verdana" panose="020B0604030504040204" pitchFamily="34" charset="0"/>
                          <a:ea typeface="MS Mincho"/>
                          <a:cs typeface="Times New Roman" panose="02020603050405020304" pitchFamily="18" charset="0"/>
                        </a:rPr>
                        <a:t> </a:t>
                      </a:r>
                      <a:endParaRPr lang="en-US" sz="1000" dirty="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endParaRPr lang="en-US" sz="1000" dirty="0">
                        <a:effectLst/>
                        <a:latin typeface="+mn-lt"/>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a:effectLst/>
                          <a:latin typeface="Verdana" panose="020B0604030504040204" pitchFamily="34" charset="0"/>
                          <a:ea typeface="MS Mincho"/>
                          <a:cs typeface="Times New Roman" panose="02020603050405020304" pitchFamily="18" charset="0"/>
                        </a:rPr>
                        <a:t> </a:t>
                      </a:r>
                      <a:endParaRPr lang="en-US" sz="1200">
                        <a:effectLst/>
                        <a:latin typeface="Cambria" panose="02040503050406030204" pitchFamily="18" charset="0"/>
                        <a:ea typeface="MS Mincho"/>
                        <a:cs typeface="Times New Roman" panose="02020603050405020304" pitchFamily="18" charset="0"/>
                      </a:endParaRPr>
                    </a:p>
                  </a:txBody>
                  <a:tcPr marL="71755" marR="71755" marT="53975" marB="53975" anchor="ctr"/>
                </a:tc>
                <a:tc>
                  <a:txBody>
                    <a:bodyPr/>
                    <a:lstStyle/>
                    <a:p>
                      <a:pPr marL="0" marR="0">
                        <a:spcBef>
                          <a:spcPts val="0"/>
                        </a:spcBef>
                        <a:spcAft>
                          <a:spcPts val="0"/>
                        </a:spcAft>
                      </a:pPr>
                      <a:r>
                        <a:rPr lang="en-US" sz="1200" dirty="0">
                          <a:effectLst/>
                          <a:latin typeface="Verdana" panose="020B0604030504040204" pitchFamily="34" charset="0"/>
                          <a:ea typeface="MS Mincho"/>
                          <a:cs typeface="Times New Roman" panose="02020603050405020304" pitchFamily="18" charset="0"/>
                        </a:rPr>
                        <a:t> </a:t>
                      </a:r>
                      <a:endParaRPr lang="en-US" sz="1200" dirty="0">
                        <a:effectLst/>
                        <a:latin typeface="Cambria" panose="02040503050406030204" pitchFamily="18" charset="0"/>
                        <a:ea typeface="MS Mincho"/>
                        <a:cs typeface="Times New Roman" panose="02020603050405020304" pitchFamily="18" charset="0"/>
                      </a:endParaRPr>
                    </a:p>
                  </a:txBody>
                  <a:tcPr marL="71755" marR="71755" marT="53975" marB="53975" anchor="ctr"/>
                </a:tc>
              </a:tr>
              <a:tr h="246888">
                <a:tc>
                  <a:txBody>
                    <a:bodyPr/>
                    <a:lstStyle/>
                    <a:p>
                      <a:r>
                        <a:rPr lang="en-US" sz="1000" kern="1200" dirty="0" smtClean="0">
                          <a:solidFill>
                            <a:schemeClr val="dk1"/>
                          </a:solidFill>
                          <a:effectLst/>
                          <a:latin typeface="+mn-lt"/>
                          <a:ea typeface="+mn-ea"/>
                          <a:cs typeface="+mn-cs"/>
                        </a:rPr>
                        <a:t>Will your travel plans be subject to sudden and/or frequent changes effecting communications?</a:t>
                      </a:r>
                      <a:endParaRPr lang="en-US" sz="1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r h="246888">
                <a:tc>
                  <a:txBody>
                    <a:bodyPr/>
                    <a:lstStyle/>
                    <a:p>
                      <a:r>
                        <a:rPr lang="en-US" sz="1000" dirty="0" smtClean="0"/>
                        <a:t>Do you need satellite communication equipment?</a:t>
                      </a:r>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r>
            </a:tbl>
          </a:graphicData>
        </a:graphic>
      </p:graphicFrame>
      <p:sp>
        <p:nvSpPr>
          <p:cNvPr id="3" name="TextBox 2"/>
          <p:cNvSpPr txBox="1"/>
          <p:nvPr/>
        </p:nvSpPr>
        <p:spPr>
          <a:xfrm>
            <a:off x="7373006" y="733488"/>
            <a:ext cx="917239" cy="261610"/>
          </a:xfrm>
          <a:prstGeom prst="rect">
            <a:avLst/>
          </a:prstGeom>
          <a:noFill/>
        </p:spPr>
        <p:txBody>
          <a:bodyPr wrap="none" rtlCol="0">
            <a:spAutoFit/>
          </a:bodyPr>
          <a:lstStyle/>
          <a:p>
            <a:r>
              <a:rPr lang="en-US" sz="1100" b="1" dirty="0" smtClean="0">
                <a:solidFill>
                  <a:schemeClr val="accent5">
                    <a:lumMod val="75000"/>
                  </a:schemeClr>
                </a:solidFill>
              </a:rPr>
              <a:t>Risk Review </a:t>
            </a:r>
            <a:endParaRPr lang="en-US" sz="1100" b="1" dirty="0">
              <a:solidFill>
                <a:schemeClr val="accent5">
                  <a:lumMod val="75000"/>
                </a:schemeClr>
              </a:solidFill>
            </a:endParaRPr>
          </a:p>
        </p:txBody>
      </p:sp>
      <p:cxnSp>
        <p:nvCxnSpPr>
          <p:cNvPr id="4" name="Straight Connector 3"/>
          <p:cNvCxnSpPr/>
          <p:nvPr/>
        </p:nvCxnSpPr>
        <p:spPr>
          <a:xfrm>
            <a:off x="8387255" y="864293"/>
            <a:ext cx="2971800"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5" name="Straight Connector 4"/>
          <p:cNvCxnSpPr/>
          <p:nvPr/>
        </p:nvCxnSpPr>
        <p:spPr>
          <a:xfrm>
            <a:off x="4212020" y="864293"/>
            <a:ext cx="2971800" cy="0"/>
          </a:xfrm>
          <a:prstGeom prst="line">
            <a:avLst/>
          </a:prstGeom>
        </p:spPr>
        <p:style>
          <a:lnRef idx="3">
            <a:schemeClr val="accent5"/>
          </a:lnRef>
          <a:fillRef idx="0">
            <a:schemeClr val="accent5"/>
          </a:fillRef>
          <a:effectRef idx="2">
            <a:schemeClr val="accent5"/>
          </a:effectRef>
          <a:fontRef idx="minor">
            <a:schemeClr val="tx1"/>
          </a:fontRef>
        </p:style>
      </p:cxnSp>
      <p:sp>
        <p:nvSpPr>
          <p:cNvPr id="7" name="Rectangle 6"/>
          <p:cNvSpPr/>
          <p:nvPr/>
        </p:nvSpPr>
        <p:spPr>
          <a:xfrm>
            <a:off x="11145531" y="6475648"/>
            <a:ext cx="245055" cy="1912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9" name="TextBox 8"/>
          <p:cNvSpPr txBox="1"/>
          <p:nvPr/>
        </p:nvSpPr>
        <p:spPr>
          <a:xfrm>
            <a:off x="11137648" y="6444116"/>
            <a:ext cx="328145" cy="246221"/>
          </a:xfrm>
          <a:prstGeom prst="rect">
            <a:avLst/>
          </a:prstGeom>
          <a:noFill/>
        </p:spPr>
        <p:txBody>
          <a:bodyPr wrap="square" rtlCol="0">
            <a:spAutoFit/>
          </a:bodyPr>
          <a:lstStyle/>
          <a:p>
            <a:fld id="{8BE8B01B-0CB9-471F-B1D0-958367D03323}" type="slidenum">
              <a:rPr lang="en-US" sz="1000" smtClean="0">
                <a:solidFill>
                  <a:schemeClr val="accent5">
                    <a:lumMod val="75000"/>
                  </a:schemeClr>
                </a:solidFill>
                <a:latin typeface="Aller" panose="02000503030000020004" pitchFamily="2" charset="0"/>
              </a:rPr>
              <a:t>9</a:t>
            </a:fld>
            <a:endParaRPr lang="bg-BG" sz="1000" dirty="0">
              <a:solidFill>
                <a:schemeClr val="accent5">
                  <a:lumMod val="75000"/>
                </a:schemeClr>
              </a:solidFill>
            </a:endParaRPr>
          </a:p>
        </p:txBody>
      </p:sp>
    </p:spTree>
    <p:extLst>
      <p:ext uri="{BB962C8B-B14F-4D97-AF65-F5344CB8AC3E}">
        <p14:creationId xmlns:p14="http://schemas.microsoft.com/office/powerpoint/2010/main" val="1941476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TotalTime>
  <Words>2617</Words>
  <Application>Microsoft Office PowerPoint</Application>
  <PresentationFormat>Widescreen</PresentationFormat>
  <Paragraphs>469</Paragraphs>
  <Slides>17</Slides>
  <Notes>17</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17</vt:i4>
      </vt:variant>
    </vt:vector>
  </HeadingPairs>
  <TitlesOfParts>
    <vt:vector size="32" baseType="lpstr">
      <vt:lpstr>MS Mincho</vt:lpstr>
      <vt:lpstr>Aller</vt:lpstr>
      <vt:lpstr>Arial</vt:lpstr>
      <vt:lpstr>AvantGarde-CondBook</vt:lpstr>
      <vt:lpstr>AvantGarde-CondDemi</vt:lpstr>
      <vt:lpstr>AvantGarde-CondMedium</vt:lpstr>
      <vt:lpstr>Calibri</vt:lpstr>
      <vt:lpstr>Calibri Light</vt:lpstr>
      <vt:lpstr>Cambria</vt:lpstr>
      <vt:lpstr>Roboto</vt:lpstr>
      <vt:lpstr>Times New Roman</vt:lpstr>
      <vt:lpstr>TimesNewRomanPSMT</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 Caggiano</dc:creator>
  <cp:lastModifiedBy>Misty Rae McKinley</cp:lastModifiedBy>
  <cp:revision>47</cp:revision>
  <cp:lastPrinted>2016-11-04T17:09:43Z</cp:lastPrinted>
  <dcterms:created xsi:type="dcterms:W3CDTF">2016-10-21T13:12:42Z</dcterms:created>
  <dcterms:modified xsi:type="dcterms:W3CDTF">2016-11-04T17:14:50Z</dcterms:modified>
</cp:coreProperties>
</file>